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323" r:id="rId2"/>
    <p:sldId id="286" r:id="rId3"/>
    <p:sldId id="283" r:id="rId4"/>
    <p:sldId id="260" r:id="rId5"/>
    <p:sldId id="291" r:id="rId6"/>
    <p:sldId id="261" r:id="rId7"/>
    <p:sldId id="309" r:id="rId8"/>
    <p:sldId id="285" r:id="rId9"/>
    <p:sldId id="268" r:id="rId10"/>
    <p:sldId id="327" r:id="rId11"/>
    <p:sldId id="342" r:id="rId12"/>
    <p:sldId id="378" r:id="rId13"/>
    <p:sldId id="331" r:id="rId14"/>
    <p:sldId id="330" r:id="rId15"/>
    <p:sldId id="359" r:id="rId16"/>
    <p:sldId id="349" r:id="rId17"/>
    <p:sldId id="328" r:id="rId18"/>
    <p:sldId id="263" r:id="rId19"/>
    <p:sldId id="264" r:id="rId20"/>
    <p:sldId id="366" r:id="rId21"/>
    <p:sldId id="335" r:id="rId22"/>
    <p:sldId id="319" r:id="rId23"/>
    <p:sldId id="282" r:id="rId24"/>
    <p:sldId id="367" r:id="rId25"/>
    <p:sldId id="368" r:id="rId26"/>
    <p:sldId id="372" r:id="rId27"/>
    <p:sldId id="377" r:id="rId28"/>
    <p:sldId id="382" r:id="rId29"/>
    <p:sldId id="381" r:id="rId30"/>
    <p:sldId id="348" r:id="rId31"/>
    <p:sldId id="305" r:id="rId32"/>
    <p:sldId id="339" r:id="rId33"/>
    <p:sldId id="334" r:id="rId34"/>
    <p:sldId id="259" r:id="rId35"/>
    <p:sldId id="371" r:id="rId36"/>
    <p:sldId id="387" r:id="rId37"/>
    <p:sldId id="389" r:id="rId38"/>
    <p:sldId id="397" r:id="rId39"/>
    <p:sldId id="373" r:id="rId40"/>
    <p:sldId id="337" r:id="rId41"/>
    <p:sldId id="384" r:id="rId42"/>
    <p:sldId id="315" r:id="rId43"/>
    <p:sldId id="299" r:id="rId44"/>
    <p:sldId id="300" r:id="rId45"/>
    <p:sldId id="345" r:id="rId46"/>
    <p:sldId id="280" r:id="rId47"/>
    <p:sldId id="386" r:id="rId48"/>
    <p:sldId id="288" r:id="rId49"/>
    <p:sldId id="394" r:id="rId50"/>
    <p:sldId id="279" r:id="rId51"/>
    <p:sldId id="390" r:id="rId52"/>
    <p:sldId id="393" r:id="rId53"/>
  </p:sldIdLst>
  <p:sldSz cx="9144000" cy="6858000" type="screen4x3"/>
  <p:notesSz cx="6858000" cy="9144000"/>
  <p:custDataLst>
    <p:tags r:id="rId5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E34"/>
    <a:srgbClr val="FF3300"/>
    <a:srgbClr val="488FD0"/>
    <a:srgbClr val="FFCC00"/>
    <a:srgbClr val="FFFF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86F54-116C-4C40-A92D-2D4379D1FB1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46FC25-8575-47DA-88BB-DF9B1203AB78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1 Слово – существительное</a:t>
          </a:r>
        </a:p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ТЕМА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4943A98-9812-41AA-A85A-FA5AE3A41F09}" type="parTrans" cxnId="{CCBCD051-7CE5-48E8-9A63-5287D5E1BB4C}">
      <dgm:prSet/>
      <dgm:spPr/>
      <dgm:t>
        <a:bodyPr/>
        <a:lstStyle/>
        <a:p>
          <a:endParaRPr lang="ru-RU"/>
        </a:p>
      </dgm:t>
    </dgm:pt>
    <dgm:pt modelId="{87E8A9AB-3BBE-4943-A762-FEFDE92062AE}" type="sibTrans" cxnId="{CCBCD051-7CE5-48E8-9A63-5287D5E1BB4C}">
      <dgm:prSet/>
      <dgm:spPr/>
      <dgm:t>
        <a:bodyPr/>
        <a:lstStyle/>
        <a:p>
          <a:endParaRPr lang="ru-RU"/>
        </a:p>
      </dgm:t>
    </dgm:pt>
    <dgm:pt modelId="{6A8B6AE0-1D2F-4CB1-BD25-FFA478BC35AB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2 слова – прилагательные</a:t>
          </a:r>
        </a:p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Описание темы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37F4947-A448-44E6-BF87-A340382EBF03}" type="parTrans" cxnId="{E5393A62-CBEB-4CCD-8863-DC28F01B91BC}">
      <dgm:prSet/>
      <dgm:spPr/>
      <dgm:t>
        <a:bodyPr/>
        <a:lstStyle/>
        <a:p>
          <a:endParaRPr lang="ru-RU"/>
        </a:p>
      </dgm:t>
    </dgm:pt>
    <dgm:pt modelId="{91F4856A-DA81-49C8-8C66-13724B44FC16}" type="sibTrans" cxnId="{E5393A62-CBEB-4CCD-8863-DC28F01B91BC}">
      <dgm:prSet/>
      <dgm:spPr/>
      <dgm:t>
        <a:bodyPr/>
        <a:lstStyle/>
        <a:p>
          <a:endParaRPr lang="ru-RU"/>
        </a:p>
      </dgm:t>
    </dgm:pt>
    <dgm:pt modelId="{F93E8BB2-0711-4DBD-8815-A0608FDB1161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3 слова – глаголы</a:t>
          </a:r>
        </a:p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Описание  действия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FC1118B-CE3A-4C7B-B700-84D839D85A89}" type="parTrans" cxnId="{B0852799-B311-4882-AEF7-6C950D50003E}">
      <dgm:prSet/>
      <dgm:spPr/>
      <dgm:t>
        <a:bodyPr/>
        <a:lstStyle/>
        <a:p>
          <a:endParaRPr lang="ru-RU"/>
        </a:p>
      </dgm:t>
    </dgm:pt>
    <dgm:pt modelId="{D7E32DFB-F94D-403A-B0E7-C87FD8BF5EFC}" type="sibTrans" cxnId="{B0852799-B311-4882-AEF7-6C950D50003E}">
      <dgm:prSet/>
      <dgm:spPr/>
      <dgm:t>
        <a:bodyPr/>
        <a:lstStyle/>
        <a:p>
          <a:endParaRPr lang="ru-RU"/>
        </a:p>
      </dgm:t>
    </dgm:pt>
    <dgm:pt modelId="{BBA9A303-4672-4FAA-9080-4742F0CFA219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1 слово – синоним  к  первому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5706696-6B41-4FE6-A37E-B569931973EC}" type="parTrans" cxnId="{18831337-6C07-4192-8DC1-E553863B4184}">
      <dgm:prSet/>
      <dgm:spPr/>
      <dgm:t>
        <a:bodyPr/>
        <a:lstStyle/>
        <a:p>
          <a:endParaRPr lang="ru-RU"/>
        </a:p>
      </dgm:t>
    </dgm:pt>
    <dgm:pt modelId="{188B6965-D253-4ACE-8CAA-808F6F5CCF00}" type="sibTrans" cxnId="{18831337-6C07-4192-8DC1-E553863B4184}">
      <dgm:prSet/>
      <dgm:spPr/>
      <dgm:t>
        <a:bodyPr/>
        <a:lstStyle/>
        <a:p>
          <a:endParaRPr lang="ru-RU"/>
        </a:p>
      </dgm:t>
    </dgm:pt>
    <dgm:pt modelId="{2FFA7CAB-7D70-424E-B100-1A832B385458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Фраза из четырёх слов, выражающая отношение автора к данной теме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208DE33-159D-4633-94D9-E3089E62EB1C}" type="parTrans" cxnId="{4B9DBB90-709C-4391-B141-F2197BE59DA6}">
      <dgm:prSet/>
      <dgm:spPr/>
      <dgm:t>
        <a:bodyPr/>
        <a:lstStyle/>
        <a:p>
          <a:endParaRPr lang="ru-RU"/>
        </a:p>
      </dgm:t>
    </dgm:pt>
    <dgm:pt modelId="{DC40B34C-5662-4B28-A5DE-7B15034A6F56}" type="sibTrans" cxnId="{4B9DBB90-709C-4391-B141-F2197BE59DA6}">
      <dgm:prSet/>
      <dgm:spPr/>
      <dgm:t>
        <a:bodyPr/>
        <a:lstStyle/>
        <a:p>
          <a:endParaRPr lang="ru-RU"/>
        </a:p>
      </dgm:t>
    </dgm:pt>
    <dgm:pt modelId="{BD717A78-8867-4830-B58C-A2BCB3D4801D}" type="pres">
      <dgm:prSet presAssocID="{8DC86F54-116C-4C40-A92D-2D4379D1FB1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BEDB53-DE61-4D7D-A2BC-E39B9E15ECBB}" type="pres">
      <dgm:prSet presAssocID="{8DC86F54-116C-4C40-A92D-2D4379D1FB1A}" presName="dummyMaxCanvas" presStyleCnt="0">
        <dgm:presLayoutVars/>
      </dgm:prSet>
      <dgm:spPr/>
    </dgm:pt>
    <dgm:pt modelId="{EE597F48-EA80-4084-B70C-05884E22EEC8}" type="pres">
      <dgm:prSet presAssocID="{8DC86F54-116C-4C40-A92D-2D4379D1FB1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727F1-BBB5-43DD-945A-EB7D32A61AC6}" type="pres">
      <dgm:prSet presAssocID="{8DC86F54-116C-4C40-A92D-2D4379D1FB1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41677-C008-4A2F-B124-B56AC0858ECE}" type="pres">
      <dgm:prSet presAssocID="{8DC86F54-116C-4C40-A92D-2D4379D1FB1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41C0D-45E5-4B64-92E9-2EAB4467EBBC}" type="pres">
      <dgm:prSet presAssocID="{8DC86F54-116C-4C40-A92D-2D4379D1FB1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D9102-44D4-4FE2-AFA3-560C000AF841}" type="pres">
      <dgm:prSet presAssocID="{8DC86F54-116C-4C40-A92D-2D4379D1FB1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1F856-7A22-4CEA-8AC9-22846EF7433D}" type="pres">
      <dgm:prSet presAssocID="{8DC86F54-116C-4C40-A92D-2D4379D1FB1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D44C5-9B6C-49A5-95FC-5C13AAED9765}" type="pres">
      <dgm:prSet presAssocID="{8DC86F54-116C-4C40-A92D-2D4379D1FB1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19A09-A965-4F3D-B2E2-BF36306B4F9B}" type="pres">
      <dgm:prSet presAssocID="{8DC86F54-116C-4C40-A92D-2D4379D1FB1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E2F9C-2F28-47A2-80CD-A87084B5DAAC}" type="pres">
      <dgm:prSet presAssocID="{8DC86F54-116C-4C40-A92D-2D4379D1FB1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5DCDF-6977-4BA2-A9A9-BB0B5E221619}" type="pres">
      <dgm:prSet presAssocID="{8DC86F54-116C-4C40-A92D-2D4379D1FB1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1344B-9358-4522-AD47-47F3FF4B2AA2}" type="pres">
      <dgm:prSet presAssocID="{8DC86F54-116C-4C40-A92D-2D4379D1FB1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B4666-A6FA-4BA1-A41F-05F46B584A48}" type="pres">
      <dgm:prSet presAssocID="{8DC86F54-116C-4C40-A92D-2D4379D1FB1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FAAF5-6599-416D-ABE8-7B981B1A5C72}" type="pres">
      <dgm:prSet presAssocID="{8DC86F54-116C-4C40-A92D-2D4379D1FB1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093DE-5DBB-48D6-A8C9-43A852004D3F}" type="pres">
      <dgm:prSet presAssocID="{8DC86F54-116C-4C40-A92D-2D4379D1FB1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B9BA8F-677F-4421-A9BA-691E0A074339}" type="presOf" srcId="{6A8B6AE0-1D2F-4CB1-BD25-FFA478BC35AB}" destId="{2471344B-9358-4522-AD47-47F3FF4B2AA2}" srcOrd="1" destOrd="0" presId="urn:microsoft.com/office/officeart/2005/8/layout/vProcess5"/>
    <dgm:cxn modelId="{24CE39F1-04A0-4ED1-A91E-53A4D636B0C6}" type="presOf" srcId="{6A8B6AE0-1D2F-4CB1-BD25-FFA478BC35AB}" destId="{6FD727F1-BBB5-43DD-945A-EB7D32A61AC6}" srcOrd="0" destOrd="0" presId="urn:microsoft.com/office/officeart/2005/8/layout/vProcess5"/>
    <dgm:cxn modelId="{4B9DBB90-709C-4391-B141-F2197BE59DA6}" srcId="{8DC86F54-116C-4C40-A92D-2D4379D1FB1A}" destId="{2FFA7CAB-7D70-424E-B100-1A832B385458}" srcOrd="3" destOrd="0" parTransId="{3208DE33-159D-4633-94D9-E3089E62EB1C}" sibTransId="{DC40B34C-5662-4B28-A5DE-7B15034A6F56}"/>
    <dgm:cxn modelId="{B0852799-B311-4882-AEF7-6C950D50003E}" srcId="{8DC86F54-116C-4C40-A92D-2D4379D1FB1A}" destId="{F93E8BB2-0711-4DBD-8815-A0608FDB1161}" srcOrd="2" destOrd="0" parTransId="{5FC1118B-CE3A-4C7B-B700-84D839D85A89}" sibTransId="{D7E32DFB-F94D-403A-B0E7-C87FD8BF5EFC}"/>
    <dgm:cxn modelId="{FE9A1CC5-3CF9-4EDD-B9C7-48AC0F21B812}" type="presOf" srcId="{DC40B34C-5662-4B28-A5DE-7B15034A6F56}" destId="{1DCE2F9C-2F28-47A2-80CD-A87084B5DAAC}" srcOrd="0" destOrd="0" presId="urn:microsoft.com/office/officeart/2005/8/layout/vProcess5"/>
    <dgm:cxn modelId="{56F3E320-2B76-4C4F-847F-9119414D8DA7}" type="presOf" srcId="{8DC86F54-116C-4C40-A92D-2D4379D1FB1A}" destId="{BD717A78-8867-4830-B58C-A2BCB3D4801D}" srcOrd="0" destOrd="0" presId="urn:microsoft.com/office/officeart/2005/8/layout/vProcess5"/>
    <dgm:cxn modelId="{0C098322-267B-42B3-BA2B-94F1EBC8ABC7}" type="presOf" srcId="{D7E32DFB-F94D-403A-B0E7-C87FD8BF5EFC}" destId="{6FE19A09-A965-4F3D-B2E2-BF36306B4F9B}" srcOrd="0" destOrd="0" presId="urn:microsoft.com/office/officeart/2005/8/layout/vProcess5"/>
    <dgm:cxn modelId="{6362DE1A-9C6F-431D-B5D8-85759EE799BE}" type="presOf" srcId="{F93E8BB2-0711-4DBD-8815-A0608FDB1161}" destId="{063B4666-A6FA-4BA1-A41F-05F46B584A48}" srcOrd="1" destOrd="0" presId="urn:microsoft.com/office/officeart/2005/8/layout/vProcess5"/>
    <dgm:cxn modelId="{B6082BB7-4017-4834-8C5A-2B4A75668C92}" type="presOf" srcId="{6E46FC25-8575-47DA-88BB-DF9B1203AB78}" destId="{EE597F48-EA80-4084-B70C-05884E22EEC8}" srcOrd="0" destOrd="0" presId="urn:microsoft.com/office/officeart/2005/8/layout/vProcess5"/>
    <dgm:cxn modelId="{985BD8E4-8463-4021-B8F3-52CF741F94AE}" type="presOf" srcId="{2FFA7CAB-7D70-424E-B100-1A832B385458}" destId="{F6441C0D-45E5-4B64-92E9-2EAB4467EBBC}" srcOrd="0" destOrd="0" presId="urn:microsoft.com/office/officeart/2005/8/layout/vProcess5"/>
    <dgm:cxn modelId="{F3DB0B77-218E-4AEF-BED9-D0E78091A506}" type="presOf" srcId="{BBA9A303-4672-4FAA-9080-4742F0CFA219}" destId="{C57D9102-44D4-4FE2-AFA3-560C000AF841}" srcOrd="0" destOrd="0" presId="urn:microsoft.com/office/officeart/2005/8/layout/vProcess5"/>
    <dgm:cxn modelId="{96EB2C08-778F-4075-A14E-D2BCF18D4C78}" type="presOf" srcId="{F93E8BB2-0711-4DBD-8815-A0608FDB1161}" destId="{91741677-C008-4A2F-B124-B56AC0858ECE}" srcOrd="0" destOrd="0" presId="urn:microsoft.com/office/officeart/2005/8/layout/vProcess5"/>
    <dgm:cxn modelId="{DD151EA4-29FF-426C-B362-FB551A49B61B}" type="presOf" srcId="{87E8A9AB-3BBE-4943-A762-FEFDE92062AE}" destId="{56A1F856-7A22-4CEA-8AC9-22846EF7433D}" srcOrd="0" destOrd="0" presId="urn:microsoft.com/office/officeart/2005/8/layout/vProcess5"/>
    <dgm:cxn modelId="{88A9C8C3-86D8-445B-8934-1C0FD277F309}" type="presOf" srcId="{6E46FC25-8575-47DA-88BB-DF9B1203AB78}" destId="{9FF5DCDF-6977-4BA2-A9A9-BB0B5E221619}" srcOrd="1" destOrd="0" presId="urn:microsoft.com/office/officeart/2005/8/layout/vProcess5"/>
    <dgm:cxn modelId="{8A9D007D-DE9D-4CEE-B6B2-2D03D311C6FD}" type="presOf" srcId="{2FFA7CAB-7D70-424E-B100-1A832B385458}" destId="{00AFAAF5-6599-416D-ABE8-7B981B1A5C72}" srcOrd="1" destOrd="0" presId="urn:microsoft.com/office/officeart/2005/8/layout/vProcess5"/>
    <dgm:cxn modelId="{18831337-6C07-4192-8DC1-E553863B4184}" srcId="{8DC86F54-116C-4C40-A92D-2D4379D1FB1A}" destId="{BBA9A303-4672-4FAA-9080-4742F0CFA219}" srcOrd="4" destOrd="0" parTransId="{A5706696-6B41-4FE6-A37E-B569931973EC}" sibTransId="{188B6965-D253-4ACE-8CAA-808F6F5CCF00}"/>
    <dgm:cxn modelId="{CCBCD051-7CE5-48E8-9A63-5287D5E1BB4C}" srcId="{8DC86F54-116C-4C40-A92D-2D4379D1FB1A}" destId="{6E46FC25-8575-47DA-88BB-DF9B1203AB78}" srcOrd="0" destOrd="0" parTransId="{94943A98-9812-41AA-A85A-FA5AE3A41F09}" sibTransId="{87E8A9AB-3BBE-4943-A762-FEFDE92062AE}"/>
    <dgm:cxn modelId="{52D95362-9F81-46EC-B288-96ADDA10DA0C}" type="presOf" srcId="{91F4856A-DA81-49C8-8C66-13724B44FC16}" destId="{1E8D44C5-9B6C-49A5-95FC-5C13AAED9765}" srcOrd="0" destOrd="0" presId="urn:microsoft.com/office/officeart/2005/8/layout/vProcess5"/>
    <dgm:cxn modelId="{E5393A62-CBEB-4CCD-8863-DC28F01B91BC}" srcId="{8DC86F54-116C-4C40-A92D-2D4379D1FB1A}" destId="{6A8B6AE0-1D2F-4CB1-BD25-FFA478BC35AB}" srcOrd="1" destOrd="0" parTransId="{B37F4947-A448-44E6-BF87-A340382EBF03}" sibTransId="{91F4856A-DA81-49C8-8C66-13724B44FC16}"/>
    <dgm:cxn modelId="{1E19C399-82B6-46B8-B9B3-2B41254D60C7}" type="presOf" srcId="{BBA9A303-4672-4FAA-9080-4742F0CFA219}" destId="{9BD093DE-5DBB-48D6-A8C9-43A852004D3F}" srcOrd="1" destOrd="0" presId="urn:microsoft.com/office/officeart/2005/8/layout/vProcess5"/>
    <dgm:cxn modelId="{EFA64474-FDAC-46A8-A8A9-DB8A8130B05B}" type="presParOf" srcId="{BD717A78-8867-4830-B58C-A2BCB3D4801D}" destId="{B0BEDB53-DE61-4D7D-A2BC-E39B9E15ECBB}" srcOrd="0" destOrd="0" presId="urn:microsoft.com/office/officeart/2005/8/layout/vProcess5"/>
    <dgm:cxn modelId="{7AFEE1FC-1737-418F-9802-335339A20F7A}" type="presParOf" srcId="{BD717A78-8867-4830-B58C-A2BCB3D4801D}" destId="{EE597F48-EA80-4084-B70C-05884E22EEC8}" srcOrd="1" destOrd="0" presId="urn:microsoft.com/office/officeart/2005/8/layout/vProcess5"/>
    <dgm:cxn modelId="{267F2E7B-8B76-49BC-AAC3-EB2F06BFCDAA}" type="presParOf" srcId="{BD717A78-8867-4830-B58C-A2BCB3D4801D}" destId="{6FD727F1-BBB5-43DD-945A-EB7D32A61AC6}" srcOrd="2" destOrd="0" presId="urn:microsoft.com/office/officeart/2005/8/layout/vProcess5"/>
    <dgm:cxn modelId="{05D6CB60-4F21-49DF-83C2-8C233C212A0E}" type="presParOf" srcId="{BD717A78-8867-4830-B58C-A2BCB3D4801D}" destId="{91741677-C008-4A2F-B124-B56AC0858ECE}" srcOrd="3" destOrd="0" presId="urn:microsoft.com/office/officeart/2005/8/layout/vProcess5"/>
    <dgm:cxn modelId="{DBC0BE7E-1ED8-4027-BF1D-BE832D6C044A}" type="presParOf" srcId="{BD717A78-8867-4830-B58C-A2BCB3D4801D}" destId="{F6441C0D-45E5-4B64-92E9-2EAB4467EBBC}" srcOrd="4" destOrd="0" presId="urn:microsoft.com/office/officeart/2005/8/layout/vProcess5"/>
    <dgm:cxn modelId="{EB3B2032-BC58-4F08-82A0-C7E83341F50B}" type="presParOf" srcId="{BD717A78-8867-4830-B58C-A2BCB3D4801D}" destId="{C57D9102-44D4-4FE2-AFA3-560C000AF841}" srcOrd="5" destOrd="0" presId="urn:microsoft.com/office/officeart/2005/8/layout/vProcess5"/>
    <dgm:cxn modelId="{980F2732-3914-4B21-B3D9-7BF20ACFF6D2}" type="presParOf" srcId="{BD717A78-8867-4830-B58C-A2BCB3D4801D}" destId="{56A1F856-7A22-4CEA-8AC9-22846EF7433D}" srcOrd="6" destOrd="0" presId="urn:microsoft.com/office/officeart/2005/8/layout/vProcess5"/>
    <dgm:cxn modelId="{73090867-0855-412F-8F51-A9AA9E269A2F}" type="presParOf" srcId="{BD717A78-8867-4830-B58C-A2BCB3D4801D}" destId="{1E8D44C5-9B6C-49A5-95FC-5C13AAED9765}" srcOrd="7" destOrd="0" presId="urn:microsoft.com/office/officeart/2005/8/layout/vProcess5"/>
    <dgm:cxn modelId="{B38F2BD0-50D6-4D3F-88C0-93504D320605}" type="presParOf" srcId="{BD717A78-8867-4830-B58C-A2BCB3D4801D}" destId="{6FE19A09-A965-4F3D-B2E2-BF36306B4F9B}" srcOrd="8" destOrd="0" presId="urn:microsoft.com/office/officeart/2005/8/layout/vProcess5"/>
    <dgm:cxn modelId="{F190F1F5-A5B6-4F2A-8655-B2104B1BCF1D}" type="presParOf" srcId="{BD717A78-8867-4830-B58C-A2BCB3D4801D}" destId="{1DCE2F9C-2F28-47A2-80CD-A87084B5DAAC}" srcOrd="9" destOrd="0" presId="urn:microsoft.com/office/officeart/2005/8/layout/vProcess5"/>
    <dgm:cxn modelId="{B4BDB22A-37BC-4D35-9C65-69CE42B6209E}" type="presParOf" srcId="{BD717A78-8867-4830-B58C-A2BCB3D4801D}" destId="{9FF5DCDF-6977-4BA2-A9A9-BB0B5E221619}" srcOrd="10" destOrd="0" presId="urn:microsoft.com/office/officeart/2005/8/layout/vProcess5"/>
    <dgm:cxn modelId="{9444ABD7-D9BB-4105-BEA6-0188BEF83F64}" type="presParOf" srcId="{BD717A78-8867-4830-B58C-A2BCB3D4801D}" destId="{2471344B-9358-4522-AD47-47F3FF4B2AA2}" srcOrd="11" destOrd="0" presId="urn:microsoft.com/office/officeart/2005/8/layout/vProcess5"/>
    <dgm:cxn modelId="{F62D2286-2042-4075-85E5-E14277CD0FD9}" type="presParOf" srcId="{BD717A78-8867-4830-B58C-A2BCB3D4801D}" destId="{063B4666-A6FA-4BA1-A41F-05F46B584A48}" srcOrd="12" destOrd="0" presId="urn:microsoft.com/office/officeart/2005/8/layout/vProcess5"/>
    <dgm:cxn modelId="{EAB79B2C-F339-4152-A0BB-F9AA9843FCBB}" type="presParOf" srcId="{BD717A78-8867-4830-B58C-A2BCB3D4801D}" destId="{00AFAAF5-6599-416D-ABE8-7B981B1A5C72}" srcOrd="13" destOrd="0" presId="urn:microsoft.com/office/officeart/2005/8/layout/vProcess5"/>
    <dgm:cxn modelId="{6F33312B-231F-4BE8-B6B2-E20F126F64E3}" type="presParOf" srcId="{BD717A78-8867-4830-B58C-A2BCB3D4801D}" destId="{9BD093DE-5DBB-48D6-A8C9-43A852004D3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597F48-EA80-4084-B70C-05884E22EEC8}">
      <dsp:nvSpPr>
        <dsp:cNvPr id="0" name=""/>
        <dsp:cNvSpPr/>
      </dsp:nvSpPr>
      <dsp:spPr>
        <a:xfrm>
          <a:off x="0" y="0"/>
          <a:ext cx="5045600" cy="777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 Слово – существительное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ТЕМА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4160982" cy="777686"/>
      </dsp:txXfrm>
    </dsp:sp>
    <dsp:sp modelId="{6FD727F1-BBB5-43DD-945A-EB7D32A61AC6}">
      <dsp:nvSpPr>
        <dsp:cNvPr id="0" name=""/>
        <dsp:cNvSpPr/>
      </dsp:nvSpPr>
      <dsp:spPr>
        <a:xfrm>
          <a:off x="376781" y="885698"/>
          <a:ext cx="5045600" cy="7776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2 слова – прилагательные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Описание темы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6781" y="885698"/>
        <a:ext cx="4163322" cy="777686"/>
      </dsp:txXfrm>
    </dsp:sp>
    <dsp:sp modelId="{91741677-C008-4A2F-B124-B56AC0858ECE}">
      <dsp:nvSpPr>
        <dsp:cNvPr id="0" name=""/>
        <dsp:cNvSpPr/>
      </dsp:nvSpPr>
      <dsp:spPr>
        <a:xfrm>
          <a:off x="753563" y="1771396"/>
          <a:ext cx="5045600" cy="7776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3 слова – глаголы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Описание  действия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3563" y="1771396"/>
        <a:ext cx="4163322" cy="777686"/>
      </dsp:txXfrm>
    </dsp:sp>
    <dsp:sp modelId="{F6441C0D-45E5-4B64-92E9-2EAB4467EBBC}">
      <dsp:nvSpPr>
        <dsp:cNvPr id="0" name=""/>
        <dsp:cNvSpPr/>
      </dsp:nvSpPr>
      <dsp:spPr>
        <a:xfrm>
          <a:off x="1130345" y="2657095"/>
          <a:ext cx="5045600" cy="7776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Фраза из четырёх слов, выражающая отношение автора к данной теме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30345" y="2657095"/>
        <a:ext cx="4163322" cy="777686"/>
      </dsp:txXfrm>
    </dsp:sp>
    <dsp:sp modelId="{C57D9102-44D4-4FE2-AFA3-560C000AF841}">
      <dsp:nvSpPr>
        <dsp:cNvPr id="0" name=""/>
        <dsp:cNvSpPr/>
      </dsp:nvSpPr>
      <dsp:spPr>
        <a:xfrm>
          <a:off x="1507127" y="3542793"/>
          <a:ext cx="5045600" cy="77768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 слово – синоним  к  первому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07127" y="3542793"/>
        <a:ext cx="4163322" cy="777686"/>
      </dsp:txXfrm>
    </dsp:sp>
    <dsp:sp modelId="{56A1F856-7A22-4CEA-8AC9-22846EF7433D}">
      <dsp:nvSpPr>
        <dsp:cNvPr id="0" name=""/>
        <dsp:cNvSpPr/>
      </dsp:nvSpPr>
      <dsp:spPr>
        <a:xfrm>
          <a:off x="4540104" y="568143"/>
          <a:ext cx="505496" cy="5054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540104" y="568143"/>
        <a:ext cx="505496" cy="505496"/>
      </dsp:txXfrm>
    </dsp:sp>
    <dsp:sp modelId="{1E8D44C5-9B6C-49A5-95FC-5C13AAED9765}">
      <dsp:nvSpPr>
        <dsp:cNvPr id="0" name=""/>
        <dsp:cNvSpPr/>
      </dsp:nvSpPr>
      <dsp:spPr>
        <a:xfrm>
          <a:off x="4916886" y="1453841"/>
          <a:ext cx="505496" cy="5054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916886" y="1453841"/>
        <a:ext cx="505496" cy="505496"/>
      </dsp:txXfrm>
    </dsp:sp>
    <dsp:sp modelId="{6FE19A09-A965-4F3D-B2E2-BF36306B4F9B}">
      <dsp:nvSpPr>
        <dsp:cNvPr id="0" name=""/>
        <dsp:cNvSpPr/>
      </dsp:nvSpPr>
      <dsp:spPr>
        <a:xfrm>
          <a:off x="5293668" y="2326578"/>
          <a:ext cx="505496" cy="50549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293668" y="2326578"/>
        <a:ext cx="505496" cy="505496"/>
      </dsp:txXfrm>
    </dsp:sp>
    <dsp:sp modelId="{1DCE2F9C-2F28-47A2-80CD-A87084B5DAAC}">
      <dsp:nvSpPr>
        <dsp:cNvPr id="0" name=""/>
        <dsp:cNvSpPr/>
      </dsp:nvSpPr>
      <dsp:spPr>
        <a:xfrm>
          <a:off x="5670449" y="3220917"/>
          <a:ext cx="505496" cy="5054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670449" y="3220917"/>
        <a:ext cx="505496" cy="505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5B366A-4A4B-4124-B9F9-90FC05810F44}" type="datetimeFigureOut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FA3C36-2732-4534-8B50-04446E9A5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708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0D5EBC0-DE09-463E-80BC-6669F6BE1763}" type="slidenum">
              <a:rPr lang="ru-RU" sz="1200">
                <a:latin typeface="+mn-lt"/>
              </a:rPr>
              <a:pPr algn="r">
                <a:defRPr/>
              </a:pPr>
              <a:t>2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148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B13A3C4-D854-497C-A1A4-9BC46746F44A}" type="slidenum">
              <a:rPr lang="ru-RU" sz="1200">
                <a:latin typeface="+mn-lt"/>
              </a:rPr>
              <a:pPr algn="r">
                <a:defRPr/>
              </a:pPr>
              <a:t>13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046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B13A3C4-D854-497C-A1A4-9BC46746F44A}" type="slidenum">
              <a:rPr lang="ru-RU" sz="1200">
                <a:latin typeface="+mn-lt"/>
              </a:rPr>
              <a:pPr algn="r">
                <a:defRPr/>
              </a:pPr>
              <a:t>14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046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B13A3C4-D854-497C-A1A4-9BC46746F44A}" type="slidenum">
              <a:rPr lang="ru-RU" sz="1200">
                <a:latin typeface="+mn-lt"/>
              </a:rPr>
              <a:pPr algn="r">
                <a:defRPr/>
              </a:pPr>
              <a:t>15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046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B13A3C4-D854-497C-A1A4-9BC46746F44A}" type="slidenum">
              <a:rPr lang="ru-RU" sz="1200">
                <a:latin typeface="+mn-lt"/>
              </a:rPr>
              <a:pPr algn="r">
                <a:defRPr/>
              </a:pPr>
              <a:t>16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046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B13A3C4-D854-497C-A1A4-9BC46746F44A}" type="slidenum">
              <a:rPr lang="ru-RU" sz="1200">
                <a:latin typeface="+mn-lt"/>
              </a:rPr>
              <a:pPr algn="r">
                <a:defRPr/>
              </a:pPr>
              <a:t>17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046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DE2EF2D-50B8-4917-BB2F-E1B07B52BB8F}" type="slidenum">
              <a:rPr lang="ru-RU" sz="1200">
                <a:latin typeface="+mn-lt"/>
              </a:rPr>
              <a:pPr algn="r">
                <a:defRPr/>
              </a:pPr>
              <a:t>18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977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C40ED83-FEA8-48C4-8F6B-6F7E423048A3}" type="slidenum">
              <a:rPr lang="ru-RU" sz="1200">
                <a:latin typeface="+mn-lt"/>
              </a:rPr>
              <a:pPr algn="r">
                <a:defRPr/>
              </a:pPr>
              <a:t>19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71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C40ED83-FEA8-48C4-8F6B-6F7E423048A3}" type="slidenum">
              <a:rPr lang="ru-RU" sz="1200">
                <a:latin typeface="+mn-lt"/>
              </a:rPr>
              <a:pPr algn="r">
                <a:defRPr/>
              </a:pPr>
              <a:t>20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71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C40ED83-FEA8-48C4-8F6B-6F7E423048A3}" type="slidenum">
              <a:rPr lang="ru-RU" sz="1200">
                <a:latin typeface="+mn-lt"/>
              </a:rPr>
              <a:pPr algn="r">
                <a:defRPr/>
              </a:pPr>
              <a:t>21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71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601445A-BFA6-4834-86DA-832C4927B5F3}" type="slidenum">
              <a:rPr lang="ru-RU" sz="1200">
                <a:latin typeface="+mn-lt"/>
              </a:rPr>
              <a:pPr algn="r">
                <a:defRPr/>
              </a:pPr>
              <a:t>23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97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A3C36-2732-4534-8B50-04446E9A515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601445A-BFA6-4834-86DA-832C4927B5F3}" type="slidenum">
              <a:rPr lang="ru-RU" sz="1200">
                <a:latin typeface="+mn-lt"/>
              </a:rPr>
              <a:pPr algn="r">
                <a:defRPr/>
              </a:pPr>
              <a:t>24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978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B2AD3A9-EFAD-4764-A3F2-6BDFA9915A50}" type="slidenum">
              <a:rPr lang="ru-RU" sz="1200">
                <a:latin typeface="+mn-lt"/>
              </a:rPr>
              <a:pPr algn="r">
                <a:defRPr/>
              </a:pPr>
              <a:t>25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542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2EB2E48-D6F3-4019-B8BD-FB465AC21F77}" type="slidenum">
              <a:rPr lang="ru-RU" sz="1200">
                <a:latin typeface="+mn-lt"/>
              </a:rPr>
              <a:pPr algn="r">
                <a:defRPr/>
              </a:pPr>
              <a:t>26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574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601445A-BFA6-4834-86DA-832C4927B5F3}" type="slidenum">
              <a:rPr lang="ru-RU" sz="1200">
                <a:latin typeface="+mn-lt"/>
              </a:rPr>
              <a:pPr algn="r">
                <a:defRPr/>
              </a:pPr>
              <a:t>27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978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601445A-BFA6-4834-86DA-832C4927B5F3}" type="slidenum">
              <a:rPr lang="ru-RU" sz="1200">
                <a:latin typeface="+mn-lt"/>
              </a:rPr>
              <a:pPr algn="r">
                <a:defRPr/>
              </a:pPr>
              <a:t>28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978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601445A-BFA6-4834-86DA-832C4927B5F3}" type="slidenum">
              <a:rPr lang="ru-RU" sz="1200">
                <a:latin typeface="+mn-lt"/>
              </a:rPr>
              <a:pPr algn="r">
                <a:defRPr/>
              </a:pPr>
              <a:t>29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978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7BC8BB8-1DEA-47E2-94A8-2D452EFC6EA7}" type="slidenum">
              <a:rPr lang="ru-RU" sz="1200">
                <a:latin typeface="+mn-lt"/>
              </a:rPr>
              <a:pPr algn="r">
                <a:defRPr/>
              </a:pPr>
              <a:t>33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635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2EB2E48-D6F3-4019-B8BD-FB465AC21F77}" type="slidenum">
              <a:rPr lang="ru-RU" sz="1200">
                <a:latin typeface="+mn-lt"/>
              </a:rPr>
              <a:pPr algn="r">
                <a:defRPr/>
              </a:pPr>
              <a:t>34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574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2EB2E48-D6F3-4019-B8BD-FB465AC21F77}" type="slidenum">
              <a:rPr lang="ru-RU" sz="1200">
                <a:latin typeface="+mn-lt"/>
              </a:rPr>
              <a:pPr algn="r">
                <a:defRPr/>
              </a:pPr>
              <a:t>35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574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7BC8BB8-1DEA-47E2-94A8-2D452EFC6EA7}" type="slidenum">
              <a:rPr lang="ru-RU" sz="1200">
                <a:latin typeface="+mn-lt"/>
              </a:rPr>
              <a:pPr algn="r">
                <a:defRPr/>
              </a:pPr>
              <a:t>36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63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E5FEF76-A0D3-4E74-B029-19F9D73D0870}" type="slidenum">
              <a:rPr lang="ru-RU" sz="1200">
                <a:latin typeface="+mn-lt"/>
              </a:rPr>
              <a:pPr algn="r">
                <a:defRPr/>
              </a:pPr>
              <a:t>4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2186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601445A-BFA6-4834-86DA-832C4927B5F3}" type="slidenum">
              <a:rPr lang="ru-RU" sz="1200">
                <a:latin typeface="+mn-lt"/>
              </a:rPr>
              <a:pPr algn="r">
                <a:defRPr/>
              </a:pPr>
              <a:t>38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9781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DE2EF2D-50B8-4917-BB2F-E1B07B52BB8F}" type="slidenum">
              <a:rPr lang="ru-RU" sz="1200">
                <a:latin typeface="+mn-lt"/>
              </a:rPr>
              <a:pPr algn="r">
                <a:defRPr/>
              </a:pPr>
              <a:t>39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9778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DE2EF2D-50B8-4917-BB2F-E1B07B52BB8F}" type="slidenum">
              <a:rPr lang="ru-RU" sz="1200">
                <a:latin typeface="+mn-lt"/>
              </a:rPr>
              <a:pPr algn="r">
                <a:defRPr/>
              </a:pPr>
              <a:t>42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9778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0D5EBC0-DE09-463E-80BC-6669F6BE1763}" type="slidenum">
              <a:rPr lang="ru-RU" sz="1200">
                <a:latin typeface="+mn-lt"/>
              </a:rPr>
              <a:pPr algn="r">
                <a:defRPr/>
              </a:pPr>
              <a:t>46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148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0D5EBC0-DE09-463E-80BC-6669F6BE1763}" type="slidenum">
              <a:rPr lang="ru-RU" sz="1200">
                <a:latin typeface="+mn-lt"/>
              </a:rPr>
              <a:pPr algn="r">
                <a:defRPr/>
              </a:pPr>
              <a:t>47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148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0D5EBC0-DE09-463E-80BC-6669F6BE1763}" type="slidenum">
              <a:rPr lang="ru-RU" sz="1200">
                <a:latin typeface="+mn-lt"/>
              </a:rPr>
              <a:pPr algn="r">
                <a:defRPr/>
              </a:pPr>
              <a:t>48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148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7BC8BB8-1DEA-47E2-94A8-2D452EFC6EA7}" type="slidenum">
              <a:rPr lang="ru-RU" sz="1200">
                <a:latin typeface="+mn-lt"/>
              </a:rPr>
              <a:pPr algn="r">
                <a:defRPr/>
              </a:pPr>
              <a:t>50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63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1A9E20A-4AAB-48D6-9FE4-2A9D1F48EADE}" type="slidenum">
              <a:rPr lang="ru-RU" sz="1200">
                <a:latin typeface="+mn-lt"/>
              </a:rPr>
              <a:pPr algn="r">
                <a:defRPr/>
              </a:pPr>
              <a:t>6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44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DE2EF2D-50B8-4917-BB2F-E1B07B52BB8F}" type="slidenum">
              <a:rPr lang="ru-RU" sz="1200">
                <a:latin typeface="+mn-lt"/>
              </a:rPr>
              <a:pPr algn="r">
                <a:defRPr/>
              </a:pPr>
              <a:t>8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977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72779A1-D3B3-4209-991C-B477EEB0ADD7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72779A1-D3B3-4209-991C-B477EEB0ADD7}" type="slidenum">
              <a:rPr lang="ru-RU" sz="1200">
                <a:latin typeface="+mn-lt"/>
              </a:rPr>
              <a:pPr algn="r">
                <a:defRPr/>
              </a:pPr>
              <a:t>10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5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92B80BF-3242-46BC-9A1E-2E7DFD317617}" type="slidenum">
              <a:rPr lang="ru-RU" sz="1200">
                <a:latin typeface="+mn-lt"/>
              </a:rPr>
              <a:pPr algn="r">
                <a:defRPr/>
              </a:pPr>
              <a:t>11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7400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B13A3C4-D854-497C-A1A4-9BC46746F44A}" type="slidenum">
              <a:rPr lang="ru-RU" sz="1200">
                <a:latin typeface="+mn-lt"/>
              </a:rPr>
              <a:pPr algn="r">
                <a:defRPr/>
              </a:pPr>
              <a:t>12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04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737B-6CD7-46B9-B1A7-B37216434CAD}" type="datetime1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E5A6-0301-4708-9522-F06D2A72C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C3F1-4A8B-4CE9-AC07-70FF36988309}" type="datetime1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F8C9-6875-49A1-874C-C22464C51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1A0B-CC5F-4522-8CF6-8F33AA0867A4}" type="datetime1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BC7D-853E-4B6D-9FFD-C7E66004E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3E73-D0B6-4E37-8219-40C2D278B3C9}" type="datetime1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68AD-5710-4354-A7D5-7A2B02147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C15E-88F2-4519-B6DB-5642C1FB48CD}" type="datetime1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5762-EF5A-4744-9F85-F7FD8B1FE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A3D5-703E-41AF-B4BC-296DDA7C1858}" type="datetime1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2EDF-B1E2-4C91-8795-96DC5F02C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4356-2C1B-4A73-9A43-2C511B20380C}" type="datetime1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1B62-5A06-4642-A3A3-A1734C088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9700-0B03-4436-8C74-8F02F192B848}" type="datetime1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C5E3-24B0-4C9C-BFE0-97C5F1CBD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F547-58CB-466F-9BAD-FEF0BED25E10}" type="datetime1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6041-7712-4A0D-BF22-BB425959B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16BF-ACBE-4ABC-B47A-FE8ACEDC38FA}" type="datetime1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49A4-52D9-4DD2-940B-A95D7C6C8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2F7C-E47E-4C0A-A043-F9B85795FFBE}" type="datetime1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3CD5-A478-4300-9FFC-DC1135A1A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6B2-3E8D-41EB-BD34-8A524DF93EEC}" type="datetime1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E840-0F68-4560-A60C-251ADB0C3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9338AB-DD74-4149-B777-360CCD293F3A}" type="datetime1">
              <a:rPr lang="ru-RU"/>
              <a:pPr>
                <a:defRPr/>
              </a:pPr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C1D2E-28B5-4149-97C8-9E85D5891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Microsoft_Office_PowerPoint1.sldx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>
            <a:off x="477838" y="242888"/>
            <a:ext cx="8401050" cy="6016625"/>
          </a:xfrm>
          <a:prstGeom prst="teardrop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76" y="2871989"/>
            <a:ext cx="3529204" cy="366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2537138" y="643944"/>
            <a:ext cx="588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Мастер-класс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 rot="21010095">
            <a:off x="3963988" y="2159000"/>
            <a:ext cx="4670425" cy="374650"/>
          </a:xfrm>
          <a:custGeom>
            <a:avLst/>
            <a:gdLst>
              <a:gd name="connsiteX0" fmla="*/ 4671152 w 4671152"/>
              <a:gd name="connsiteY0" fmla="*/ 374791 h 374791"/>
              <a:gd name="connsiteX1" fmla="*/ 2082188 w 4671152"/>
              <a:gd name="connsiteY1" fmla="*/ 218 h 374791"/>
              <a:gd name="connsiteX2" fmla="*/ 451692 w 4671152"/>
              <a:gd name="connsiteY2" fmla="*/ 319707 h 374791"/>
              <a:gd name="connsiteX3" fmla="*/ 0 w 4671152"/>
              <a:gd name="connsiteY3" fmla="*/ 275639 h 37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1152" h="374791">
                <a:moveTo>
                  <a:pt x="4671152" y="374791"/>
                </a:moveTo>
                <a:cubicBezTo>
                  <a:pt x="3728291" y="192095"/>
                  <a:pt x="2785431" y="9399"/>
                  <a:pt x="2082188" y="218"/>
                </a:cubicBezTo>
                <a:cubicBezTo>
                  <a:pt x="1378945" y="-8963"/>
                  <a:pt x="798723" y="273804"/>
                  <a:pt x="451692" y="319707"/>
                </a:cubicBezTo>
                <a:cubicBezTo>
                  <a:pt x="104661" y="365610"/>
                  <a:pt x="52330" y="320624"/>
                  <a:pt x="0" y="275639"/>
                </a:cubicBezTo>
              </a:path>
            </a:pathLst>
          </a:cu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3155324" y="1648495"/>
            <a:ext cx="53831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sz="2800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algn="r"/>
            <a:r>
              <a:rPr lang="ru-RU" sz="2800" b="1" dirty="0" smtClean="0">
                <a:solidFill>
                  <a:srgbClr val="009900"/>
                </a:solidFill>
                <a:latin typeface="Comic Sans MS" pitchFamily="66" charset="0"/>
              </a:rPr>
              <a:t>Подготовила</a:t>
            </a:r>
          </a:p>
          <a:p>
            <a:pPr algn="r"/>
            <a:r>
              <a:rPr lang="ru-RU" sz="2800" b="1" i="1" dirty="0" smtClean="0">
                <a:solidFill>
                  <a:srgbClr val="009900"/>
                </a:solidFill>
                <a:latin typeface="Comic Sans MS" pitchFamily="66" charset="0"/>
              </a:rPr>
              <a:t>Холина Зоя Николаевна</a:t>
            </a:r>
            <a:r>
              <a:rPr lang="ru-RU" sz="2800" b="1" dirty="0">
                <a:solidFill>
                  <a:srgbClr val="009900"/>
                </a:solidFill>
                <a:latin typeface="Comic Sans MS" pitchFamily="66" charset="0"/>
              </a:rPr>
              <a:t>, учитель </a:t>
            </a:r>
            <a:r>
              <a:rPr lang="ru-RU" sz="2800" b="1" dirty="0" smtClean="0">
                <a:solidFill>
                  <a:srgbClr val="009900"/>
                </a:solidFill>
                <a:latin typeface="Comic Sans MS" pitchFamily="66" charset="0"/>
              </a:rPr>
              <a:t> начальных классов</a:t>
            </a:r>
            <a:endParaRPr lang="ru-RU" sz="2800" b="1" dirty="0">
              <a:solidFill>
                <a:srgbClr val="009900"/>
              </a:solidFill>
              <a:latin typeface="Comic Sans MS" pitchFamily="66" charset="0"/>
            </a:endParaRPr>
          </a:p>
          <a:p>
            <a:pPr algn="r"/>
            <a:r>
              <a:rPr lang="ru-RU" sz="2800" b="1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9900"/>
                </a:solidFill>
                <a:latin typeface="Comic Sans MS" pitchFamily="66" charset="0"/>
              </a:rPr>
              <a:t>МКОУ  </a:t>
            </a:r>
            <a:r>
              <a:rPr lang="ru-RU" sz="2800" b="1" dirty="0" err="1" smtClean="0">
                <a:solidFill>
                  <a:srgbClr val="009900"/>
                </a:solidFill>
                <a:latin typeface="Comic Sans MS" pitchFamily="66" charset="0"/>
              </a:rPr>
              <a:t>Коротоякской</a:t>
            </a:r>
            <a:r>
              <a:rPr lang="ru-RU" sz="2800" b="1" dirty="0" smtClean="0">
                <a:solidFill>
                  <a:srgbClr val="009900"/>
                </a:solidFill>
                <a:latin typeface="Comic Sans MS" pitchFamily="66" charset="0"/>
              </a:rPr>
              <a:t> СОШ</a:t>
            </a:r>
            <a:endParaRPr lang="ru-RU" sz="28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765183" y="5164428"/>
            <a:ext cx="124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88FD0"/>
                </a:solidFill>
              </a:rPr>
              <a:t>2018 </a:t>
            </a:r>
            <a:r>
              <a:rPr lang="ru-RU" b="1" dirty="0">
                <a:solidFill>
                  <a:srgbClr val="488FD0"/>
                </a:solidFill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49263" y="517525"/>
            <a:ext cx="8202612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1141413" y="742950"/>
            <a:ext cx="735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А что же такое рефлексия? </a:t>
            </a: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09218" y="1557875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68946" y="1500188"/>
            <a:ext cx="7230504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800" b="1" dirty="0" smtClean="0">
                <a:latin typeface="Comic Sans MS" pitchFamily="66" charset="0"/>
              </a:rPr>
              <a:t>размышление о своем внутреннем состоянии, самопознание            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(Словарь иностранных слов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) </a:t>
            </a:r>
          </a:p>
          <a:p>
            <a:pPr>
              <a:buFontTx/>
              <a:buChar char="•"/>
            </a:pPr>
            <a:endParaRPr lang="ru-RU" sz="2800" b="1" dirty="0" smtClean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ru-RU" sz="2800" b="1" dirty="0" smtClean="0">
                <a:latin typeface="Comic Sans MS" pitchFamily="66" charset="0"/>
              </a:rPr>
              <a:t>самоанализ</a:t>
            </a:r>
            <a:r>
              <a:rPr lang="ru-RU" sz="2800" dirty="0" smtClean="0">
                <a:latin typeface="Comic Sans MS" pitchFamily="66" charset="0"/>
              </a:rPr>
              <a:t>                                       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Толковый словарь русского языка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>
              <a:buFontTx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в современной педагогике </a:t>
            </a:r>
            <a:r>
              <a:rPr lang="ru-RU" sz="2800" b="1" dirty="0" smtClean="0">
                <a:latin typeface="Comic Sans MS" pitchFamily="66" charset="0"/>
              </a:rPr>
              <a:t>под рефлексией понимают самоанализ деятельности и её  результатов.</a:t>
            </a:r>
            <a:endParaRPr lang="ru-RU" sz="2800" dirty="0" smtClean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ru-RU" sz="2400" dirty="0" smtClean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ru-RU" sz="2400" b="1" dirty="0" smtClean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ru-RU" sz="2400" dirty="0">
              <a:latin typeface="Comic Sans MS" pitchFamily="66" charset="0"/>
            </a:endParaRPr>
          </a:p>
          <a:p>
            <a:pPr algn="ctr"/>
            <a:endParaRPr lang="ru-RU" sz="2400" dirty="0">
              <a:latin typeface="Comic Sans MS" pitchFamily="66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C5785A-37E9-4244-A42A-765D6986CC8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66763" y="258762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973138" y="361950"/>
            <a:ext cx="7527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Рефлексия способствует развитию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трёх важных качеств человека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65125" y="1447800"/>
            <a:ext cx="8202613" cy="4837113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E39EC5-F28D-4C4A-BE7D-68814D600D9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2537" name="Picture 9" descr="school-children-illustration-vector_18-9112"/>
          <p:cNvPicPr>
            <a:picLocks noChangeAspect="1" noChangeArrowheads="1"/>
          </p:cNvPicPr>
          <p:nvPr/>
        </p:nvPicPr>
        <p:blipFill>
          <a:blip r:embed="rId4" cstate="print"/>
          <a:srcRect l="3831" t="26443" b="6250"/>
          <a:stretch>
            <a:fillRect/>
          </a:stretch>
        </p:blipFill>
        <p:spPr bwMode="auto">
          <a:xfrm>
            <a:off x="2290763" y="2660650"/>
            <a:ext cx="42608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4122738" y="2293938"/>
            <a:ext cx="434975" cy="898525"/>
          </a:xfrm>
          <a:prstGeom prst="upArrow">
            <a:avLst>
              <a:gd name="adj1" fmla="val 50000"/>
              <a:gd name="adj2" fmla="val 516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 rot="8022470">
            <a:off x="6380163" y="4619625"/>
            <a:ext cx="434975" cy="898525"/>
          </a:xfrm>
          <a:prstGeom prst="upArrow">
            <a:avLst>
              <a:gd name="adj1" fmla="val 50000"/>
              <a:gd name="adj2" fmla="val 516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 rot="13973250">
            <a:off x="2247900" y="4610100"/>
            <a:ext cx="434975" cy="898525"/>
          </a:xfrm>
          <a:prstGeom prst="upArrow">
            <a:avLst>
              <a:gd name="adj1" fmla="val 50000"/>
              <a:gd name="adj2" fmla="val 516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2681288" y="1797050"/>
            <a:ext cx="367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F3300"/>
                </a:solidFill>
              </a:rPr>
              <a:t>Самостоятельность</a:t>
            </a:r>
            <a:r>
              <a:rPr lang="ru-RU" sz="24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23900" y="5499100"/>
            <a:ext cx="335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9900"/>
                </a:solidFill>
              </a:rPr>
              <a:t>Предприимчивость</a:t>
            </a:r>
            <a:r>
              <a:rPr lang="ru-RU" sz="24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492625" y="5511800"/>
            <a:ext cx="422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hlink"/>
                </a:solidFill>
              </a:rPr>
              <a:t>Конкурентоспособность</a:t>
            </a:r>
            <a:r>
              <a:rPr lang="ru-RU" sz="2400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31309" y="235937"/>
            <a:ext cx="7664052" cy="1619809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1061502" y="264174"/>
            <a:ext cx="73596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Рефлексивная деятельность </a:t>
            </a:r>
          </a:p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на уроке </a:t>
            </a:r>
            <a:endParaRPr lang="ru-RU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941388" y="2020888"/>
            <a:ext cx="7623064" cy="449582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469900" algn="l"/>
              </a:tabLs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tabLst>
                <a:tab pos="469900" algn="l"/>
              </a:tabLst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tabLst>
                <a:tab pos="469900" algn="l"/>
              </a:tabLst>
            </a:pPr>
            <a:endParaRPr lang="ru-RU" sz="2800" b="1" dirty="0" smtClean="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tabLst>
                <a:tab pos="469900" algn="l"/>
              </a:tabLst>
            </a:pPr>
            <a:endParaRPr lang="ru-RU" sz="2800" b="1" u="sng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marL="514350" indent="-514350" eaLnBrk="0" hangingPunct="0">
              <a:buFont typeface="Arial" pitchFamily="34" charset="0"/>
              <a:buChar char="•"/>
              <a:tabLst>
                <a:tab pos="469900" algn="l"/>
              </a:tabLst>
            </a:pPr>
            <a:r>
              <a:rPr lang="ru-RU" sz="2800" b="1" dirty="0" smtClean="0">
                <a:latin typeface="Comic Sans MS" pitchFamily="66" charset="0"/>
              </a:rPr>
              <a:t>направлена на осознание пройденного пути, обдуманного, понятого каждым </a:t>
            </a:r>
          </a:p>
          <a:p>
            <a:pPr marL="514350" indent="-514350" eaLnBrk="0" hangingPunct="0">
              <a:buFont typeface="Arial" pitchFamily="34" charset="0"/>
              <a:buChar char="•"/>
              <a:tabLst>
                <a:tab pos="469900" algn="l"/>
              </a:tabLst>
            </a:pPr>
            <a:r>
              <a:rPr lang="ru-RU" sz="2800" b="1" dirty="0" smtClean="0">
                <a:latin typeface="Comic Sans MS" pitchFamily="66" charset="0"/>
              </a:rPr>
              <a:t>способствует формированию               и развитию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универсальных       </a:t>
            </a:r>
          </a:p>
          <a:p>
            <a:pPr marL="514350" indent="-514350" eaLnBrk="0" hangingPunct="0">
              <a:tabLst>
                <a:tab pos="46990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учебных навыков </a:t>
            </a:r>
          </a:p>
          <a:p>
            <a:pPr marL="514350" indent="-514350" eaLnBrk="0" hangingPunct="0">
              <a:buFont typeface="Arial" pitchFamily="34" charset="0"/>
              <a:buChar char="•"/>
              <a:tabLst>
                <a:tab pos="469900" algn="l"/>
              </a:tabLst>
            </a:pPr>
            <a:r>
              <a:rPr lang="ru-RU" sz="2800" b="1" dirty="0" smtClean="0">
                <a:latin typeface="Comic Sans MS" pitchFamily="66" charset="0"/>
              </a:rPr>
              <a:t>способствует достижению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метапредметных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результатов </a:t>
            </a:r>
            <a:r>
              <a:rPr lang="ru-RU" sz="2800" b="1" dirty="0" smtClean="0">
                <a:latin typeface="Comic Sans MS" pitchFamily="66" charset="0"/>
              </a:rPr>
              <a:t>обучения                     </a:t>
            </a:r>
          </a:p>
          <a:p>
            <a:pPr marL="514350" indent="-514350" eaLnBrk="0" hangingPunct="0">
              <a:buFont typeface="Arial" pitchFamily="34" charset="0"/>
              <a:buChar char="•"/>
              <a:tabLst>
                <a:tab pos="469900" algn="l"/>
              </a:tabLst>
            </a:pPr>
            <a:endParaRPr lang="ru-RU" sz="2800" b="1" dirty="0" smtClean="0">
              <a:solidFill>
                <a:schemeClr val="tx1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prstClr val="black"/>
              </a:solidFill>
            </a:endParaRPr>
          </a:p>
          <a:p>
            <a:endParaRPr lang="ru-RU" sz="2800" b="1" dirty="0" smtClean="0">
              <a:solidFill>
                <a:srgbClr val="FF3300"/>
              </a:solidFill>
              <a:latin typeface="Comic Sans MS" pitchFamily="66" charset="0"/>
              <a:cs typeface="Arial" charset="0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F8B1C9-F33F-4806-BA07-42AD0F8B86F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01646" y="221870"/>
            <a:ext cx="7974929" cy="1619809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1061502" y="264174"/>
            <a:ext cx="73596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Возможности рефлексии</a:t>
            </a:r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в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становлении и духовном развитии  каждого ребёнка</a:t>
            </a:r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941388" y="2020888"/>
            <a:ext cx="7623064" cy="449582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469900" algn="l"/>
              </a:tabLs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tabLst>
                <a:tab pos="469900" algn="l"/>
              </a:tabLst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tabLst>
                <a:tab pos="469900" algn="l"/>
              </a:tabLst>
            </a:pPr>
            <a:endParaRPr lang="ru-RU" sz="2800" b="1" dirty="0" smtClean="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tabLst>
                <a:tab pos="4699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Рефлексия может:</a:t>
            </a:r>
            <a:endParaRPr lang="ru-RU" sz="2800" b="1" u="sng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marL="514350" indent="-514350" eaLnBrk="0" hangingPunct="0">
              <a:buFont typeface="Arial" pitchFamily="34" charset="0"/>
              <a:buChar char="•"/>
              <a:tabLst>
                <a:tab pos="469900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выступать формой теоретической деятельности, способом мышления, раскрывающим цели, содержание, средства, способы собственной деятельности;</a:t>
            </a:r>
            <a:endParaRPr lang="ru-RU" sz="2800" b="1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marL="514350" indent="-514350" eaLnBrk="0" hangingPunct="0">
              <a:buFont typeface="Arial" pitchFamily="34" charset="0"/>
              <a:buChar char="•"/>
              <a:tabLst>
                <a:tab pos="469900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отражать внутреннее состояние человека ;</a:t>
            </a:r>
          </a:p>
          <a:p>
            <a:pPr marL="514350" indent="-514350" eaLnBrk="0" hangingPunct="0">
              <a:buFont typeface="Arial" pitchFamily="34" charset="0"/>
              <a:buChar char="•"/>
              <a:tabLst>
                <a:tab pos="469900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быть средством познания.</a:t>
            </a:r>
          </a:p>
          <a:p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prstClr val="black"/>
              </a:solidFill>
            </a:endParaRPr>
          </a:p>
          <a:p>
            <a:endParaRPr lang="ru-RU" sz="2800" b="1" dirty="0" smtClean="0">
              <a:solidFill>
                <a:srgbClr val="FF3300"/>
              </a:solidFill>
              <a:latin typeface="Comic Sans MS" pitchFamily="66" charset="0"/>
              <a:cs typeface="Arial" charset="0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F8B1C9-F33F-4806-BA07-42AD0F8B86F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688327" y="-281353"/>
            <a:ext cx="3503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86" y="1388012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956603" y="2138015"/>
            <a:ext cx="3024554" cy="3967363"/>
          </a:xfrm>
          <a:prstGeom prst="roundRect">
            <a:avLst>
              <a:gd name="adj" fmla="val 9893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 b="1" dirty="0" smtClean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 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индивидуальная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групповая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коллективная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фронтальная (выборочная)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ru-RU" sz="2800" b="1" dirty="0" smtClean="0">
              <a:solidFill>
                <a:prstClr val="black"/>
              </a:solidFill>
            </a:endParaRPr>
          </a:p>
          <a:p>
            <a:endParaRPr lang="ru-RU" sz="2800" b="1" dirty="0" smtClean="0">
              <a:solidFill>
                <a:srgbClr val="FF3300"/>
              </a:solidFill>
              <a:latin typeface="Comic Sans MS" pitchFamily="66" charset="0"/>
              <a:cs typeface="Arial" charset="0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F8B1C9-F33F-4806-BA07-42AD0F8B86F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73857" y="2067951"/>
            <a:ext cx="2841675" cy="4037427"/>
          </a:xfrm>
          <a:prstGeom prst="roundRect">
            <a:avLst>
              <a:gd name="adj" fmla="val 9893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 b="1" dirty="0" smtClean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 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устная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письменная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ru-RU" sz="2800" b="1" dirty="0" smtClean="0">
              <a:solidFill>
                <a:prstClr val="black"/>
              </a:solidFill>
            </a:endParaRPr>
          </a:p>
          <a:p>
            <a:endParaRPr lang="ru-RU" sz="2800" b="1" dirty="0" smtClean="0">
              <a:solidFill>
                <a:srgbClr val="FF3300"/>
              </a:solidFill>
              <a:latin typeface="Comic Sans MS" pitchFamily="66" charset="0"/>
              <a:cs typeface="Arial" charset="0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3691" y="337625"/>
            <a:ext cx="3699803" cy="1153550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hlink"/>
                </a:solidFill>
                <a:latin typeface="Comic Sans MS" pitchFamily="66" charset="0"/>
              </a:rPr>
              <a:t>Виды рефлексии </a:t>
            </a:r>
          </a:p>
          <a:p>
            <a:pPr algn="ctr"/>
            <a:r>
              <a:rPr lang="ru-RU" b="1" dirty="0" smtClean="0">
                <a:solidFill>
                  <a:schemeClr val="hlink"/>
                </a:solidFill>
                <a:latin typeface="Comic Sans MS" pitchFamily="66" charset="0"/>
              </a:rPr>
              <a:t>по содержанию: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1520" y="335279"/>
            <a:ext cx="3652910" cy="1097279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hlink"/>
                </a:solidFill>
                <a:latin typeface="Comic Sans MS" pitchFamily="66" charset="0"/>
              </a:rPr>
              <a:t>Виды рефлексии </a:t>
            </a:r>
          </a:p>
          <a:p>
            <a:pPr algn="ctr"/>
            <a:r>
              <a:rPr lang="ru-RU" b="1" dirty="0" smtClean="0">
                <a:solidFill>
                  <a:schemeClr val="hlink"/>
                </a:solidFill>
                <a:latin typeface="Comic Sans MS" pitchFamily="66" charset="0"/>
              </a:rPr>
              <a:t>по форме деятельности: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1100138" y="373488"/>
            <a:ext cx="73596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</a:rPr>
              <a:t>Виды рефлексии </a:t>
            </a:r>
          </a:p>
          <a:p>
            <a:pPr algn="ctr"/>
            <a:r>
              <a:rPr lang="ru-RU" sz="2800" b="1" dirty="0" smtClean="0">
                <a:solidFill>
                  <a:schemeClr val="hlink"/>
                </a:solidFill>
              </a:rPr>
              <a:t>по способам проведения:</a:t>
            </a:r>
            <a:endParaRPr lang="ru-RU" sz="44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60733" y="1493479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Рисуночное или графическое изображение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изменений</a:t>
            </a:r>
            <a:r>
              <a:rPr lang="ru-RU" sz="2800" b="1" dirty="0" smtClean="0">
                <a:solidFill>
                  <a:prstClr val="black"/>
                </a:solidFill>
                <a:latin typeface="Comic Sans MS" pitchFamily="66" charset="0"/>
              </a:rPr>
              <a:t>, происходящих с учеником              в течение урока.</a:t>
            </a:r>
            <a:endParaRPr lang="ru-RU" sz="2800" dirty="0" smtClean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Опрос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Анкетирование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Comic Sans MS" pitchFamily="66" charset="0"/>
              </a:rPr>
              <a:t>устное или письменное</a:t>
            </a:r>
            <a:endParaRPr lang="ru-RU" sz="2800" b="1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Различные  виды дневников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Письменное интервью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Стихотворные формы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Различные варианты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F8B1C9-F33F-4806-BA07-42AD0F8B86F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1100138" y="373488"/>
            <a:ext cx="7359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</a:rPr>
              <a:t>Рефлексия  проводится:</a:t>
            </a:r>
            <a:endParaRPr lang="ru-RU" sz="44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44824" y="1635146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-на любом этапе уроке</a:t>
            </a:r>
          </a:p>
          <a:p>
            <a:r>
              <a:rPr lang="ru-RU" sz="2800" b="1" dirty="0" smtClean="0">
                <a:latin typeface="Comic Sans MS" pitchFamily="66" charset="0"/>
              </a:rPr>
              <a:t> в начале,  в середине, в конце урока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-на занятиях по внеурочной деятельности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-в воспитательной работе</a:t>
            </a:r>
          </a:p>
          <a:p>
            <a:pPr>
              <a:lnSpc>
                <a:spcPct val="150000"/>
              </a:lnSpc>
            </a:pPr>
            <a:endParaRPr lang="ru-RU" sz="28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F8B1C9-F33F-4806-BA07-42AD0F8B86F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98" name="AutoShape 2" descr="https://arhivurokov.ru/kopilka/uploads/user_file_54943d73668eb/img_user_file_54943d73668eb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arhivurokov.ru/kopilka/uploads/user_file_54943d73668eb/img_user_file_54943d73668eb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31944" y="402175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1100138" y="560388"/>
            <a:ext cx="7359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</a:rPr>
              <a:t>Виды рефлексии по функциям:</a:t>
            </a:r>
            <a:endParaRPr lang="ru-RU" sz="44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4975" y="1519238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физическая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(успел – не успел);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сенсорная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(самочувствие: комфортно – дискомфортно);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9900"/>
                </a:solidFill>
                <a:latin typeface="Comic Sans MS" pitchFamily="66" charset="0"/>
                <a:cs typeface="Arial" charset="0"/>
              </a:rPr>
              <a:t>интеллектуальная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(что понял, что осознал – что не понял, какие затруднения испытывал);</a:t>
            </a:r>
            <a:r>
              <a:rPr lang="ru-RU" sz="2800" b="1" dirty="0" smtClean="0">
                <a:solidFill>
                  <a:srgbClr val="FFCC00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CC00"/>
                </a:solidFill>
                <a:latin typeface="Comic Sans MS" pitchFamily="66" charset="0"/>
                <a:cs typeface="Arial" charset="0"/>
              </a:rPr>
              <a:t>духовная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 (стал лучше – хуже, созидал или разрушал себя, других). </a:t>
            </a:r>
          </a:p>
          <a:p>
            <a:endParaRPr lang="ru-RU" sz="2800" dirty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F8B1C9-F33F-4806-BA07-42AD0F8B86F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1127125" y="546100"/>
            <a:ext cx="7359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Классификация  рефлексии:</a:t>
            </a:r>
            <a:endParaRPr lang="ru-RU" sz="4400" dirty="0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4975" y="1544996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525" y="1851025"/>
            <a:ext cx="7513638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 dirty="0">
                <a:latin typeface="Comic Sans MS" pitchFamily="66" charset="0"/>
              </a:rPr>
              <a:t>рефлексия </a:t>
            </a:r>
            <a:r>
              <a:rPr lang="ru-RU" sz="2800" b="1" dirty="0">
                <a:solidFill>
                  <a:srgbClr val="FF3300"/>
                </a:solidFill>
                <a:latin typeface="Comic Sans MS" pitchFamily="66" charset="0"/>
              </a:rPr>
              <a:t>настроения и эмоционального состояния;</a:t>
            </a:r>
          </a:p>
          <a:p>
            <a:pPr>
              <a:buFontTx/>
              <a:buChar char="•"/>
            </a:pPr>
            <a:endParaRPr lang="ru-RU" sz="2800" b="1" dirty="0">
              <a:solidFill>
                <a:srgbClr val="FF33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ru-RU" sz="2800" b="1" dirty="0">
                <a:latin typeface="Comic Sans MS" pitchFamily="66" charset="0"/>
              </a:rPr>
              <a:t>рефлексия </a:t>
            </a:r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деятельности;</a:t>
            </a:r>
          </a:p>
          <a:p>
            <a:pPr>
              <a:buFontTx/>
              <a:buChar char="•"/>
            </a:pPr>
            <a:endParaRPr lang="ru-RU" sz="2800" b="1" dirty="0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ru-RU" sz="2800" b="1" dirty="0">
                <a:latin typeface="Comic Sans MS" pitchFamily="66" charset="0"/>
              </a:rPr>
              <a:t>рефлексия </a:t>
            </a:r>
            <a:r>
              <a:rPr lang="ru-RU" sz="2800" b="1" dirty="0">
                <a:solidFill>
                  <a:srgbClr val="009900"/>
                </a:solidFill>
                <a:latin typeface="Comic Sans MS" pitchFamily="66" charset="0"/>
              </a:rPr>
              <a:t>содержания учебного материала.</a:t>
            </a:r>
          </a:p>
          <a:p>
            <a:pPr>
              <a:buFontTx/>
              <a:buChar char="•"/>
            </a:pPr>
            <a:endParaRPr lang="ru-RU" sz="28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291C44-35DA-4169-AC51-C74FAA2C138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817563" y="349250"/>
            <a:ext cx="7988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Рефлексия настроения и эмоционального состояния</a:t>
            </a:r>
          </a:p>
        </p:txBody>
      </p:sp>
      <p:pic>
        <p:nvPicPr>
          <p:cNvPr id="3174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4975" y="1519238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525" y="1851025"/>
            <a:ext cx="7513638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 b="1" i="1" dirty="0">
                <a:latin typeface="Comic Sans MS" pitchFamily="66" charset="0"/>
              </a:rPr>
              <a:t>Карточки с изображением лица (грустного, веселого); показ большого пальца вверх или вниз.</a:t>
            </a:r>
          </a:p>
          <a:p>
            <a:pPr>
              <a:buFontTx/>
              <a:buChar char="•"/>
            </a:pPr>
            <a:r>
              <a:rPr lang="ru-RU" sz="2000" b="1" i="1" dirty="0" smtClean="0">
                <a:latin typeface="Comic Sans MS" pitchFamily="66" charset="0"/>
              </a:rPr>
              <a:t>«Дерево чувств», «Наряди ёлочку» </a:t>
            </a:r>
          </a:p>
          <a:p>
            <a:pPr>
              <a:buFontTx/>
              <a:buChar char="•"/>
            </a:pPr>
            <a:r>
              <a:rPr lang="ru-RU" sz="2000" b="1" i="1" dirty="0" smtClean="0">
                <a:latin typeface="Comic Sans MS" pitchFamily="66" charset="0"/>
              </a:rPr>
              <a:t>«</a:t>
            </a:r>
            <a:r>
              <a:rPr lang="ru-RU" sz="2000" b="1" i="1" dirty="0">
                <a:latin typeface="Comic Sans MS" pitchFamily="66" charset="0"/>
              </a:rPr>
              <a:t>Радостный гномик» – всё хорошо, «грустный гномик» – грустно.</a:t>
            </a:r>
          </a:p>
          <a:p>
            <a:pPr>
              <a:buFontTx/>
              <a:buChar char="•"/>
            </a:pPr>
            <a:r>
              <a:rPr lang="ru-RU" sz="2000" b="1" i="1" dirty="0">
                <a:latin typeface="Comic Sans MS" pitchFamily="66" charset="0"/>
              </a:rPr>
              <a:t> </a:t>
            </a:r>
            <a:r>
              <a:rPr lang="ru-RU" sz="2000" b="1" i="1" dirty="0" smtClean="0">
                <a:latin typeface="Comic Sans MS" pitchFamily="66" charset="0"/>
              </a:rPr>
              <a:t>«Смайлики» - показ карточек, рисование.</a:t>
            </a:r>
            <a:endParaRPr lang="ru-RU" sz="2000" b="1" i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ru-RU" sz="2000" b="1" i="1" dirty="0">
                <a:latin typeface="Comic Sans MS" pitchFamily="66" charset="0"/>
              </a:rPr>
              <a:t>«Светофор».</a:t>
            </a:r>
          </a:p>
          <a:p>
            <a:pPr>
              <a:buFontTx/>
              <a:buChar char="•"/>
            </a:pPr>
            <a:r>
              <a:rPr lang="ru-RU" sz="2000" b="1" i="1" dirty="0" smtClean="0">
                <a:latin typeface="Comic Sans MS" pitchFamily="66" charset="0"/>
              </a:rPr>
              <a:t>Стихи для эмоционального настроя</a:t>
            </a:r>
            <a:endParaRPr lang="ru-RU" sz="2000" b="1" i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ru-RU" sz="2000" b="1" i="1" dirty="0">
                <a:latin typeface="Comic Sans MS" pitchFamily="66" charset="0"/>
              </a:rPr>
              <a:t>«Мои ожидания</a:t>
            </a:r>
            <a:r>
              <a:rPr lang="ru-RU" sz="2000" b="1" i="1" dirty="0" smtClean="0">
                <a:latin typeface="Comic Sans MS" pitchFamily="66" charset="0"/>
              </a:rPr>
              <a:t>» Взяться за руки, улыбнуться, озвучить свои ожидания.</a:t>
            </a:r>
            <a:endParaRPr lang="ru-RU" sz="2000" b="1" i="1" dirty="0">
              <a:solidFill>
                <a:srgbClr val="262626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C45712-AB66-4B84-AE58-8FC0A9219D8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275" name="TextBox 6"/>
          <p:cNvSpPr txBox="1">
            <a:spLocks noChangeArrowheads="1"/>
          </p:cNvSpPr>
          <p:nvPr/>
        </p:nvSpPr>
        <p:spPr bwMode="auto">
          <a:xfrm>
            <a:off x="1112838" y="546100"/>
            <a:ext cx="735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Эпиграф </a:t>
            </a:r>
            <a:endParaRPr lang="ru-RU" sz="2800" b="1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5427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47675" y="1519238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26525" y="1668463"/>
            <a:ext cx="67485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«… Из всех приключений,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уготованных нам жизнью,  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самое важное и интересное – отправиться в путешествие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внутрь самого себя,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исследовать неведомую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часть самого себя.»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Ф. Феллини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                                                   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i="1" dirty="0">
              <a:solidFill>
                <a:srgbClr val="262626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3EF597-E0F2-49BC-BF7F-6E82200483B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817563" y="349250"/>
            <a:ext cx="7988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Рефлексия настроения и </a:t>
            </a:r>
            <a:endParaRPr lang="ru-RU" sz="2800" b="1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эмоционального </a:t>
            </a:r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состояния</a:t>
            </a:r>
          </a:p>
        </p:txBody>
      </p:sp>
      <p:pic>
        <p:nvPicPr>
          <p:cNvPr id="3174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4975" y="1519238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525" y="1648496"/>
            <a:ext cx="72777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 «Дерево чувств»     «Наряди ёлочку» </a:t>
            </a:r>
          </a:p>
          <a:p>
            <a:pPr>
              <a:buFontTx/>
              <a:buChar char="•"/>
            </a:pPr>
            <a:endParaRPr lang="ru-RU" sz="2000" b="1" i="1" dirty="0" smtClean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ru-RU" sz="2000" b="1" i="1" dirty="0">
              <a:latin typeface="Comic Sans MS" pitchFamily="66" charset="0"/>
            </a:endParaRPr>
          </a:p>
          <a:p>
            <a:endParaRPr lang="ru-RU" sz="2000" b="1" i="1" dirty="0" smtClean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ru-RU" sz="2000" b="1" i="1" dirty="0">
              <a:latin typeface="Comic Sans MS" pitchFamily="66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C45712-AB66-4B84-AE58-8FC0A9219D8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C:\Documents and Settings\ВЛАД\Рабочий стол\рефлексия 2018\рефлек фото\IMG_2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9425" y="2277291"/>
            <a:ext cx="3541690" cy="3904568"/>
          </a:xfrm>
          <a:prstGeom prst="rect">
            <a:avLst/>
          </a:prstGeom>
          <a:noFill/>
        </p:spPr>
      </p:pic>
      <p:pic>
        <p:nvPicPr>
          <p:cNvPr id="1027" name="Picture 3" descr="C:\Documents and Settings\ВЛАД\Рабочий стол\рефлексия 2018\рефлек фото\IMG_25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701" y="2356834"/>
            <a:ext cx="3359763" cy="3768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817563" y="349250"/>
            <a:ext cx="7988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Рефлексия настроения </a:t>
            </a:r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эмоционального состояния</a:t>
            </a:r>
          </a:p>
        </p:txBody>
      </p:sp>
      <p:pic>
        <p:nvPicPr>
          <p:cNvPr id="3174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4975" y="1519238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525" y="1851025"/>
            <a:ext cx="751363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ru-RU" sz="2000" b="1" i="1" dirty="0" smtClean="0">
              <a:latin typeface="Comic Sans MS" pitchFamily="66" charset="0"/>
            </a:endParaRPr>
          </a:p>
          <a:p>
            <a:endParaRPr lang="ru-RU" sz="2000" b="1" i="1" dirty="0">
              <a:latin typeface="Comic Sans MS" pitchFamily="66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C45712-AB66-4B84-AE58-8FC0A9219D8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" name="Рисунок 9" descr="C:\Documents and Settings\ВЛАД\Рабочий стол\рефлексия 2018\рефлек фото\IMG_25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7607" y="2963053"/>
            <a:ext cx="4172756" cy="32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ВЛАД\Рабочий стол\рефлексия 2018\рефлек фото\IMG_24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944" y="1687132"/>
            <a:ext cx="3709115" cy="300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rhivurokov.ru/multiurok/5/5/6/5561a78778138d0b9bef0a54e46513165b1a7f30/img31.jpg"/>
          <p:cNvPicPr>
            <a:picLocks noChangeAspect="1" noChangeArrowheads="1"/>
          </p:cNvPicPr>
          <p:nvPr/>
        </p:nvPicPr>
        <p:blipFill>
          <a:blip r:embed="rId2" cstate="print"/>
          <a:srcRect l="3906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371" name="TextBox 6"/>
          <p:cNvSpPr txBox="1">
            <a:spLocks noChangeArrowheads="1"/>
          </p:cNvSpPr>
          <p:nvPr/>
        </p:nvSpPr>
        <p:spPr bwMode="auto">
          <a:xfrm>
            <a:off x="1112838" y="546100"/>
            <a:ext cx="735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hlink"/>
                </a:solidFill>
                <a:latin typeface="Comic Sans MS" pitchFamily="66" charset="0"/>
              </a:rPr>
              <a:t>Рефлексия деятельности</a:t>
            </a:r>
            <a:endParaRPr lang="ru-RU" sz="280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5837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06400" y="1547813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525" y="1851025"/>
            <a:ext cx="7513638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  <a:latin typeface="Comic Sans MS" pitchFamily="66" charset="0"/>
              </a:rPr>
              <a:t>«Лесенка успеха»</a:t>
            </a:r>
            <a:r>
              <a:rPr lang="ru-RU" sz="2800" b="1" dirty="0">
                <a:latin typeface="Comic Sans MS" pitchFamily="66" charset="0"/>
              </a:rPr>
              <a:t> </a:t>
            </a:r>
            <a:endParaRPr lang="ru-RU" sz="2800" b="1" dirty="0" smtClean="0">
              <a:latin typeface="Comic Sans MS" pitchFamily="66" charset="0"/>
            </a:endParaRPr>
          </a:p>
          <a:p>
            <a:r>
              <a:rPr lang="ru-RU" sz="2200" b="1" dirty="0" smtClean="0">
                <a:solidFill>
                  <a:srgbClr val="0070C0"/>
                </a:solidFill>
                <a:latin typeface="Comic Sans MS" pitchFamily="66" charset="0"/>
              </a:rPr>
              <a:t>нижняя </a:t>
            </a:r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ступенька </a:t>
            </a:r>
            <a:r>
              <a:rPr lang="ru-RU" sz="2200" b="1" dirty="0">
                <a:latin typeface="Comic Sans MS" pitchFamily="66" charset="0"/>
              </a:rPr>
              <a:t>– у меня ничего не получилось;  </a:t>
            </a:r>
            <a:endParaRPr lang="ru-RU" sz="2200" b="1" dirty="0" smtClean="0">
              <a:latin typeface="Comic Sans MS" pitchFamily="66" charset="0"/>
            </a:endParaRPr>
          </a:p>
          <a:p>
            <a:r>
              <a:rPr lang="ru-RU" sz="2200" b="1" dirty="0" smtClean="0">
                <a:solidFill>
                  <a:srgbClr val="0070C0"/>
                </a:solidFill>
                <a:latin typeface="Comic Sans MS" pitchFamily="66" charset="0"/>
              </a:rPr>
              <a:t>средняя </a:t>
            </a:r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ступенька– </a:t>
            </a:r>
            <a:r>
              <a:rPr lang="ru-RU" sz="2200" b="1" dirty="0">
                <a:latin typeface="Comic Sans MS" pitchFamily="66" charset="0"/>
              </a:rPr>
              <a:t>у меня были проблемы; </a:t>
            </a:r>
            <a:endParaRPr lang="ru-RU" sz="2200" b="1" dirty="0" smtClean="0">
              <a:latin typeface="Comic Sans MS" pitchFamily="66" charset="0"/>
            </a:endParaRPr>
          </a:p>
          <a:p>
            <a:r>
              <a:rPr lang="ru-RU" sz="2200" b="1" dirty="0" smtClean="0">
                <a:solidFill>
                  <a:srgbClr val="0070C0"/>
                </a:solidFill>
                <a:latin typeface="Comic Sans MS" pitchFamily="66" charset="0"/>
              </a:rPr>
              <a:t>верхняя </a:t>
            </a:r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ступенька– </a:t>
            </a:r>
            <a:r>
              <a:rPr lang="ru-RU" sz="2200" b="1" dirty="0">
                <a:latin typeface="Comic Sans MS" pitchFamily="66" charset="0"/>
              </a:rPr>
              <a:t>мне всё удалось.</a:t>
            </a: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EF434AE-D7C7-4549-A419-38C4CB39576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" name="Рисунок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30000" contrast="40000"/>
          </a:blip>
          <a:srcRect l="34952" t="33333" r="15048" b="7190"/>
          <a:stretch>
            <a:fillRect/>
          </a:stretch>
        </p:blipFill>
        <p:spPr bwMode="auto">
          <a:xfrm>
            <a:off x="1621352" y="3308803"/>
            <a:ext cx="5499280" cy="3028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371" name="TextBox 6"/>
          <p:cNvSpPr txBox="1">
            <a:spLocks noChangeArrowheads="1"/>
          </p:cNvSpPr>
          <p:nvPr/>
        </p:nvSpPr>
        <p:spPr bwMode="auto">
          <a:xfrm>
            <a:off x="1112838" y="546100"/>
            <a:ext cx="735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hlink"/>
                </a:solidFill>
                <a:latin typeface="Comic Sans MS" pitchFamily="66" charset="0"/>
              </a:rPr>
              <a:t>Рефлексия деятельности</a:t>
            </a:r>
            <a:endParaRPr lang="ru-RU" sz="280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5837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21553" y="1604030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525" y="1851025"/>
            <a:ext cx="75136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  <a:latin typeface="Comic Sans MS" pitchFamily="66" charset="0"/>
              </a:rPr>
              <a:t>«Лесенка </a:t>
            </a:r>
            <a:r>
              <a:rPr lang="ru-RU" sz="2800" b="1" dirty="0" smtClean="0">
                <a:solidFill>
                  <a:srgbClr val="FF3300"/>
                </a:solidFill>
                <a:latin typeface="Comic Sans MS" pitchFamily="66" charset="0"/>
              </a:rPr>
              <a:t> знаний»</a:t>
            </a:r>
            <a:r>
              <a:rPr lang="ru-RU" sz="2800" b="1" dirty="0" smtClean="0">
                <a:latin typeface="Comic Sans MS" pitchFamily="66" charset="0"/>
              </a:rPr>
              <a:t> </a:t>
            </a:r>
          </a:p>
          <a:p>
            <a:endParaRPr lang="ru-RU" sz="2000" i="1" dirty="0">
              <a:latin typeface="Comic Sans MS" pitchFamily="66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EF434AE-D7C7-4549-A419-38C4CB39576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0" name="Picture 2" descr="C:\Documents and Settings\ВЛАД\Рабочий стол\рефлексия 2018\рефлек фото\IMG_2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3645" y="2467599"/>
            <a:ext cx="6091707" cy="3830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323" name="TextBox 6"/>
          <p:cNvSpPr txBox="1">
            <a:spLocks noChangeArrowheads="1"/>
          </p:cNvSpPr>
          <p:nvPr/>
        </p:nvSpPr>
        <p:spPr bwMode="auto">
          <a:xfrm>
            <a:off x="1112838" y="546100"/>
            <a:ext cx="735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hlink"/>
                </a:solidFill>
                <a:latin typeface="Comic Sans MS" pitchFamily="66" charset="0"/>
              </a:rPr>
              <a:t>Рефлексия деятельности</a:t>
            </a:r>
            <a:endParaRPr lang="ru-RU" sz="280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5632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4975" y="1504950"/>
            <a:ext cx="8202613" cy="4837113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12800" y="1828800"/>
            <a:ext cx="7513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«Поезд» </a:t>
            </a: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5F96D5-AE61-4C96-9A21-9A8010FDC53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" name="Рисунок 9" descr="C:\Documents and Settings\ВЛАД\Рабочий стол\рефлексия 2018\рефлек фото\IMG_25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8952" y="2743198"/>
            <a:ext cx="5422006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H30XF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4135" y="1522637"/>
            <a:ext cx="1867437" cy="1002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4" name="TextBox 6"/>
          <p:cNvSpPr txBox="1">
            <a:spLocks noChangeArrowheads="1"/>
          </p:cNvSpPr>
          <p:nvPr/>
        </p:nvSpPr>
        <p:spPr bwMode="auto">
          <a:xfrm>
            <a:off x="965915" y="708337"/>
            <a:ext cx="75208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Рефлексия </a:t>
            </a:r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деятельности</a:t>
            </a:r>
            <a:endParaRPr lang="ru-RU" sz="2800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00779" y="1464905"/>
            <a:ext cx="8202612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Виртуальное или заочное  путешествие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536441C-82DB-4624-9E10-ED95D70ACE6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" name="Содержимое 6" descr="C:\Documents and Settings\ВЛАД\Рабочий стол\рефлексия 2018\рефлек фото\Копия IMG_250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1841680"/>
            <a:ext cx="7886700" cy="33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12248" y="595357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371" name="TextBox 6"/>
          <p:cNvSpPr txBox="1">
            <a:spLocks noChangeArrowheads="1"/>
          </p:cNvSpPr>
          <p:nvPr/>
        </p:nvSpPr>
        <p:spPr bwMode="auto">
          <a:xfrm>
            <a:off x="798491" y="546100"/>
            <a:ext cx="80106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Рефлексия </a:t>
            </a:r>
            <a:endParaRPr lang="ru-RU" sz="2800" b="1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содержания учебного материала</a:t>
            </a:r>
          </a:p>
        </p:txBody>
      </p:sp>
      <p:pic>
        <p:nvPicPr>
          <p:cNvPr id="5837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15155" y="1854558"/>
            <a:ext cx="7907628" cy="4224270"/>
          </a:xfrm>
          <a:prstGeom prst="roundRect">
            <a:avLst>
              <a:gd name="adj" fmla="val 3042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400" b="1" dirty="0" smtClean="0">
                <a:latin typeface="Comic Sans MS" pitchFamily="66" charset="0"/>
              </a:rPr>
              <a:t>помогает выявить такой фактор, </a:t>
            </a:r>
          </a:p>
          <a:p>
            <a:pPr algn="just"/>
            <a:r>
              <a:rPr lang="ru-RU" sz="2400" b="1" dirty="0" smtClean="0">
                <a:latin typeface="Comic Sans MS" pitchFamily="66" charset="0"/>
              </a:rPr>
              <a:t>как осознание содержания материала. </a:t>
            </a:r>
          </a:p>
          <a:p>
            <a:pPr algn="just"/>
            <a:r>
              <a:rPr lang="ru-RU" sz="2400" b="1" dirty="0" smtClean="0">
                <a:latin typeface="Comic Sans MS" pitchFamily="66" charset="0"/>
              </a:rPr>
              <a:t>Каждый ученик оценивает свой вклад </a:t>
            </a:r>
          </a:p>
          <a:p>
            <a:pPr algn="just"/>
            <a:r>
              <a:rPr lang="ru-RU" sz="2400" b="1" dirty="0" smtClean="0">
                <a:latin typeface="Comic Sans MS" pitchFamily="66" charset="0"/>
              </a:rPr>
              <a:t>в достижение поставленных  целей,  </a:t>
            </a:r>
          </a:p>
          <a:p>
            <a:pPr algn="just"/>
            <a:r>
              <a:rPr lang="ru-RU" sz="2400" b="1" dirty="0" smtClean="0">
                <a:latin typeface="Comic Sans MS" pitchFamily="66" charset="0"/>
              </a:rPr>
              <a:t>свою активность, эффективность </a:t>
            </a:r>
          </a:p>
          <a:p>
            <a:r>
              <a:rPr lang="ru-RU" sz="2400" b="1" dirty="0" smtClean="0">
                <a:latin typeface="Comic Sans MS" pitchFamily="66" charset="0"/>
              </a:rPr>
              <a:t>работы  класса, увлекательность и                  полезность   выбранных форм работы</a:t>
            </a:r>
            <a:r>
              <a:rPr lang="ru-RU" sz="2800" dirty="0" smtClean="0"/>
              <a:t>.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EF434AE-D7C7-4549-A419-38C4CB39576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12248" y="595357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371" name="TextBox 6"/>
          <p:cNvSpPr txBox="1">
            <a:spLocks noChangeArrowheads="1"/>
          </p:cNvSpPr>
          <p:nvPr/>
        </p:nvSpPr>
        <p:spPr bwMode="auto">
          <a:xfrm>
            <a:off x="798491" y="546100"/>
            <a:ext cx="80106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Рефлексия </a:t>
            </a:r>
            <a:endParaRPr lang="ru-RU" sz="2800" b="1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содержания учебного материала</a:t>
            </a:r>
            <a:endParaRPr lang="ru-RU" sz="2800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5837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22311" y="1854557"/>
            <a:ext cx="7951988" cy="4591318"/>
          </a:xfrm>
          <a:prstGeom prst="roundRect">
            <a:avLst>
              <a:gd name="adj" fmla="val 1257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tabLst>
                <a:tab pos="4572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Приём незаконченного предложения:</a:t>
            </a:r>
            <a:endParaRPr lang="ru-RU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800" i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Мне было интересно…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800" i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Мы сегодня разобрались…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800" i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Я сегодня понял, что…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800" i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Мне было трудно…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800" i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Завтра я хочу на уроке…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EF434AE-D7C7-4549-A419-38C4CB39576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12248" y="595357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371" name="TextBox 6"/>
          <p:cNvSpPr txBox="1">
            <a:spLocks noChangeArrowheads="1"/>
          </p:cNvSpPr>
          <p:nvPr/>
        </p:nvSpPr>
        <p:spPr bwMode="auto">
          <a:xfrm>
            <a:off x="798491" y="546100"/>
            <a:ext cx="80106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Рефлексия </a:t>
            </a:r>
            <a:endParaRPr lang="ru-RU" sz="2800" b="1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содержания учебного материала</a:t>
            </a:r>
            <a:endParaRPr lang="ru-RU" sz="2800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5837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02276" y="1751526"/>
            <a:ext cx="8216722" cy="4752304"/>
          </a:xfrm>
          <a:prstGeom prst="roundRect">
            <a:avLst>
              <a:gd name="adj" fmla="val 1257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2" anchor="ctr"/>
          <a:lstStyle/>
          <a:p>
            <a:pPr lvl="0"/>
            <a:endParaRPr lang="ru-RU" sz="28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EF434AE-D7C7-4549-A419-38C4CB39576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81827" y="1822600"/>
          <a:ext cx="6555345" cy="4739640"/>
        </p:xfrm>
        <a:graphic>
          <a:graphicData uri="http://schemas.openxmlformats.org/drawingml/2006/table">
            <a:tbl>
              <a:tblPr/>
              <a:tblGrid>
                <a:gridCol w="2886160"/>
                <a:gridCol w="3669185"/>
              </a:tblGrid>
              <a:tr h="392992">
                <a:tc gridSpan="2"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b="1" i="0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Times New Roman"/>
                        </a:rPr>
                        <a:t>Рефлексивный </a:t>
                      </a: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Times New Roman"/>
                        </a:rPr>
                        <a:t>экран</a:t>
                      </a: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3693">
                <a:tc>
                  <a:txBody>
                    <a:bodyPr/>
                    <a:lstStyle/>
                    <a:p>
                      <a:pPr marL="9017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Сегодня я узнал…</a:t>
                      </a:r>
                    </a:p>
                    <a:p>
                      <a:pPr marL="9017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Было интересно…</a:t>
                      </a:r>
                    </a:p>
                    <a:p>
                      <a:pPr marL="9017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Было трудно…</a:t>
                      </a:r>
                    </a:p>
                    <a:p>
                      <a:pPr marL="9017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Я выполнял задания…</a:t>
                      </a:r>
                    </a:p>
                    <a:p>
                      <a:pPr marL="9017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Я понял, что…</a:t>
                      </a:r>
                    </a:p>
                    <a:p>
                      <a:pPr marL="9017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Теперь я могу…</a:t>
                      </a:r>
                    </a:p>
                    <a:p>
                      <a:pPr marL="9017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Я почувствовал, 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что</a:t>
                      </a:r>
                    </a:p>
                    <a:p>
                      <a:pPr marL="9017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Я научился…</a:t>
                      </a:r>
                    </a:p>
                    <a:p>
                      <a:pPr marL="9017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У меня получилось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…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9017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Я попробую…</a:t>
                      </a:r>
                    </a:p>
                    <a:p>
                      <a:pPr marL="9017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Меня удивило…</a:t>
                      </a:r>
                    </a:p>
                    <a:p>
                      <a:pPr marL="9017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Урок дал мне для жизни…</a:t>
                      </a:r>
                    </a:p>
                    <a:p>
                      <a:pPr marL="9017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Мне захотелось…</a:t>
                      </a:r>
                    </a:p>
                    <a:p>
                      <a:pPr marL="9017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Расскажу дома, что …</a:t>
                      </a:r>
                    </a:p>
                  </a:txBody>
                  <a:tcPr marL="62000" marR="6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53C-6D6A-4975-83EA-4943A0C9952F}" type="slidenum">
              <a:rPr lang="ru-RU" altLang="ru-RU"/>
              <a:pPr/>
              <a:t>3</a:t>
            </a:fld>
            <a:endParaRPr lang="ru-RU" altLang="ru-RU"/>
          </a:p>
        </p:txBody>
      </p:sp>
      <p:pic>
        <p:nvPicPr>
          <p:cNvPr id="26630" name="Picture 6" descr="19201888b29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00742"/>
            <a:ext cx="1763712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62486" y="192915"/>
            <a:ext cx="1295400" cy="431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49608" y="1148255"/>
            <a:ext cx="12954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98093" y="2107842"/>
            <a:ext cx="1295400" cy="431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23850" y="3068638"/>
            <a:ext cx="1295400" cy="431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323850" y="4005263"/>
            <a:ext cx="1295400" cy="431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62487" y="4887577"/>
            <a:ext cx="1295400" cy="431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88245" y="5995876"/>
            <a:ext cx="1295400" cy="431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1908175" y="90786"/>
            <a:ext cx="67675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Красный</a:t>
            </a: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вы стремитесь к лидерству, вам не хватает новых завоеваний и побед. Возможно, в данный момент вам недостает ярких эмоциональных </a:t>
            </a: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впечатлений</a:t>
            </a:r>
            <a:r>
              <a:rPr lang="ru-RU" alt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ru-RU" alt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1835150" y="1237023"/>
            <a:ext cx="73088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Оранжевый </a:t>
            </a: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знак возбуждения нервной системы. Вы созрели для каких-то серьезных перемен в жизни. 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1835150" y="1975953"/>
            <a:ext cx="73088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b="1" dirty="0">
                <a:solidFill>
                  <a:srgbClr val="F20E3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Розовый</a:t>
            </a: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вам не хватает нежности и легкости. Вероятно, вы немного устали от серьезной работы, четких планов, вас тянет к чему-нибудь беззаботному. 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1835150" y="2973882"/>
            <a:ext cx="73088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Голубой</a:t>
            </a: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мечтаете о чем-то романтическом, возвышенном, далеком. Вы хотите быть максимально открытым, правдивым и при этом понятым. 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1928794" y="3969117"/>
            <a:ext cx="53800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Темно-синий</a:t>
            </a:r>
            <a:r>
              <a:rPr lang="ru-RU" alt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вам нужна сильная разрядка и полноценный отдых. 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2000233" y="4753804"/>
            <a:ext cx="530861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Зеленый – </a:t>
            </a: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символизирует потребность в самоутверждении, тягу к знаниям или желание карьерного роста. 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1979613" y="5762129"/>
            <a:ext cx="53292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Коричневый – </a:t>
            </a: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хватает физического отдыха, вы ищете покоя. Вам нужен домашний уют, теплота и комфорт.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7235825" y="6491288"/>
            <a:ext cx="1908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ru-RU" altLang="ru-RU" b="1" dirty="0"/>
              <a:t>Макс </a:t>
            </a:r>
            <a:r>
              <a:rPr lang="ru-RU" altLang="ru-RU" b="1" dirty="0" err="1" smtClean="0"/>
              <a:t>Люшер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71353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1618" name="Picture 2" descr="http://festival.1september.ru/articles/661050/Image4073.jpg"/>
          <p:cNvPicPr>
            <a:picLocks noChangeAspect="1" noChangeArrowheads="1"/>
          </p:cNvPicPr>
          <p:nvPr/>
        </p:nvPicPr>
        <p:blipFill>
          <a:blip r:embed="rId2" cstate="print"/>
          <a:srcRect l="7805" r="5629"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285728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Приём «Радуга»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1052736"/>
          <a:ext cx="8136904" cy="5256584"/>
        </p:xfrm>
        <a:graphic>
          <a:graphicData uri="http://schemas.openxmlformats.org/drawingml/2006/table">
            <a:tbl>
              <a:tblPr/>
              <a:tblGrid>
                <a:gridCol w="4188113"/>
                <a:gridCol w="3948791"/>
              </a:tblGrid>
              <a:tr h="52565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На уроке я работал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Своей работой на уроке 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Урок для меня показался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За урок 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 Мое настроение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 Материал урока мне был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7.Домашнее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задание мне кажется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активно / пассивно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доволен / не доволен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коротким / длинным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устал /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устал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стало лучше / стало хуже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понятен / не понятен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полезен / бесполезен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интересен / скучен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легким / трудным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интересным / неинтересным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9792" y="40466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Анкетирование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5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Прямоугольник 1"/>
          <p:cNvSpPr>
            <a:spLocks noChangeArrowheads="1"/>
          </p:cNvSpPr>
          <p:nvPr/>
        </p:nvSpPr>
        <p:spPr bwMode="auto">
          <a:xfrm>
            <a:off x="323850" y="404813"/>
            <a:ext cx="8424863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b="1" dirty="0">
                <a:solidFill>
                  <a:srgbClr val="000000"/>
                </a:solidFill>
                <a:cs typeface="Times New Roman" pitchFamily="18" charset="0"/>
              </a:rPr>
              <a:t>Лист самооценки </a:t>
            </a:r>
            <a:endParaRPr lang="ru-RU" altLang="ru-RU" sz="24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Ф.И.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8" charset="0"/>
              </a:rPr>
              <a:t>ученика______________________________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____</a:t>
            </a:r>
            <a:endParaRPr lang="ru-RU" altLang="ru-RU" sz="24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1628775"/>
          <a:ext cx="8064500" cy="4627566"/>
        </p:xfrm>
        <a:graphic>
          <a:graphicData uri="http://schemas.openxmlformats.org/drawingml/2006/table">
            <a:tbl>
              <a:tblPr/>
              <a:tblGrid>
                <a:gridCol w="4057650"/>
                <a:gridCol w="2165350"/>
                <a:gridCol w="1841500"/>
              </a:tblGrid>
              <a:tr h="420688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 На уроке я работал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971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активно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971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пассивно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 своей работой на уроке я …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971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доволен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971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доволен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 урок для меня показался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971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коротким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971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длинным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 за урок я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971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устал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971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устал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 мое настроение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971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стало лучше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971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стало хуже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063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 материал урока мне был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понятен</a:t>
                      </a: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полезен</a:t>
                      </a: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интересен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не понятен</a:t>
                      </a: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бесполезен</a:t>
                      </a: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скучен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063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 домашнее задание мне кажется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легким</a:t>
                      </a: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интересным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трудным</a:t>
                      </a: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не интересным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45386" cy="1066017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1004552" y="399246"/>
            <a:ext cx="74679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</a:rPr>
              <a:t>Рефлексия </a:t>
            </a:r>
          </a:p>
          <a:p>
            <a:pPr algn="ctr"/>
            <a:r>
              <a:rPr lang="ru-RU" sz="2800" b="1" dirty="0" smtClean="0">
                <a:solidFill>
                  <a:schemeClr val="hlink"/>
                </a:solidFill>
              </a:rPr>
              <a:t>содержания учебного материала</a:t>
            </a:r>
            <a:r>
              <a:rPr lang="ru-RU" sz="2800" dirty="0" smtClean="0">
                <a:solidFill>
                  <a:schemeClr val="hlink"/>
                </a:solidFill>
              </a:rPr>
              <a:t> </a:t>
            </a:r>
            <a:endParaRPr lang="ru-RU" sz="2800" dirty="0" smtClean="0">
              <a:solidFill>
                <a:schemeClr val="hlink"/>
              </a:solidFill>
              <a:latin typeface="Calibri" pitchFamily="34" charset="0"/>
            </a:endParaRPr>
          </a:p>
          <a:p>
            <a:pPr algn="ctr"/>
            <a:endParaRPr lang="ru-RU" sz="2800" b="1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5222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953037" y="1699543"/>
            <a:ext cx="7478490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Маркировка. </a:t>
            </a:r>
          </a:p>
          <a:p>
            <a:pPr algn="ctr"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«Мудрые совы» </a:t>
            </a:r>
          </a:p>
          <a:p>
            <a:pPr algn="ctr" eaLnBrk="1" hangingPunct="1"/>
            <a:r>
              <a:rPr lang="ru-RU" sz="2800" b="1" dirty="0" smtClean="0">
                <a:solidFill>
                  <a:srgbClr val="0000FF"/>
                </a:solidFill>
                <a:latin typeface="Monotype Corsiva" pitchFamily="64" charset="0"/>
              </a:rPr>
              <a:t>«+» знаю</a:t>
            </a:r>
          </a:p>
          <a:p>
            <a:pPr algn="ctr" eaLnBrk="1" hangingPunct="1"/>
            <a:r>
              <a:rPr lang="ru-RU" sz="2800" b="1" dirty="0" smtClean="0">
                <a:solidFill>
                  <a:srgbClr val="0000FF"/>
                </a:solidFill>
                <a:latin typeface="Monotype Corsiva" pitchFamily="64" charset="0"/>
              </a:rPr>
              <a:t>«-» не знаю</a:t>
            </a:r>
          </a:p>
          <a:p>
            <a:pPr algn="ctr" eaLnBrk="1" hangingPunct="1"/>
            <a:r>
              <a:rPr lang="ru-RU" sz="2800" b="1" dirty="0" smtClean="0">
                <a:solidFill>
                  <a:srgbClr val="0000FF"/>
                </a:solidFill>
                <a:latin typeface="Monotype Corsiva" pitchFamily="64" charset="0"/>
              </a:rPr>
              <a:t>«!» узнал новое</a:t>
            </a:r>
          </a:p>
          <a:p>
            <a:pPr algn="ctr" eaLnBrk="1" hangingPunct="1"/>
            <a:r>
              <a:rPr lang="ru-RU" sz="2800" b="1" dirty="0" smtClean="0">
                <a:solidFill>
                  <a:srgbClr val="0000FF"/>
                </a:solidFill>
                <a:latin typeface="Monotype Corsiva" pitchFamily="64" charset="0"/>
              </a:rPr>
              <a:t>«?» удивило</a:t>
            </a:r>
          </a:p>
          <a:p>
            <a:pPr eaLnBrk="0" hangingPunct="0">
              <a:tabLst>
                <a:tab pos="228600" algn="l"/>
              </a:tabLst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 smtClean="0">
              <a:solidFill>
                <a:schemeClr val="tx1"/>
              </a:solidFill>
              <a:ea typeface="Times New Roman"/>
            </a:endParaRPr>
          </a:p>
          <a:p>
            <a:pPr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 smtClean="0">
              <a:solidFill>
                <a:schemeClr val="tx1"/>
              </a:solidFill>
              <a:ea typeface="Times New Roman"/>
            </a:endParaRPr>
          </a:p>
          <a:p>
            <a:pPr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 smtClean="0">
              <a:solidFill>
                <a:schemeClr val="tx1"/>
              </a:solidFill>
              <a:ea typeface="Times New Roman"/>
            </a:endParaRPr>
          </a:p>
          <a:p>
            <a:pPr algn="ctr" eaLnBrk="1" hangingPunct="1"/>
            <a:endParaRPr lang="ru-RU" sz="2800" b="1" dirty="0" smtClean="0">
              <a:solidFill>
                <a:srgbClr val="0000FF"/>
              </a:solidFill>
              <a:latin typeface="Monotype Corsiva" pitchFamily="64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4B587B-1088-4F01-91AA-4D401C1F6BE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13644" y="2608009"/>
          <a:ext cx="3798196" cy="882166"/>
        </p:xfrm>
        <a:graphic>
          <a:graphicData uri="http://schemas.openxmlformats.org/drawingml/2006/table">
            <a:tbl>
              <a:tblPr/>
              <a:tblGrid>
                <a:gridCol w="949549"/>
                <a:gridCol w="949549"/>
                <a:gridCol w="949549"/>
                <a:gridCol w="949549"/>
              </a:tblGrid>
              <a:tr h="88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Таблица для слушателей.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4" name="TextBox 6"/>
          <p:cNvSpPr txBox="1">
            <a:spLocks noChangeArrowheads="1"/>
          </p:cNvSpPr>
          <p:nvPr/>
        </p:nvSpPr>
        <p:spPr bwMode="auto">
          <a:xfrm>
            <a:off x="1127125" y="377825"/>
            <a:ext cx="7359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Рефлексия </a:t>
            </a:r>
          </a:p>
          <a:p>
            <a:pPr algn="ctr"/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содержания учебного материала</a:t>
            </a:r>
            <a:r>
              <a:rPr lang="ru-RU" sz="2800" dirty="0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49263" y="1490663"/>
            <a:ext cx="8202612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7238" y="1635617"/>
            <a:ext cx="770418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Приём «Свободный микрофон»</a:t>
            </a:r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Comic Sans MS" pitchFamily="66" charset="0"/>
              </a:rPr>
              <a:t>- </a:t>
            </a:r>
            <a:r>
              <a:rPr lang="ru-RU" sz="2000" b="1" dirty="0" smtClean="0">
                <a:latin typeface="Comic Sans MS" pitchFamily="66" charset="0"/>
              </a:rPr>
              <a:t>На уроке мне больше всего запомнилось... </a:t>
            </a:r>
            <a:endParaRPr lang="ru-RU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Comic Sans MS" pitchFamily="66" charset="0"/>
              </a:rPr>
              <a:t>- Меня удивило то, что...</a:t>
            </a:r>
            <a:endParaRPr lang="ru-RU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Comic Sans MS" pitchFamily="66" charset="0"/>
              </a:rPr>
              <a:t>- После урока я расскажу своим  друзьям о...</a:t>
            </a:r>
            <a:endParaRPr lang="ru-RU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Comic Sans MS" pitchFamily="66" charset="0"/>
              </a:rPr>
              <a:t>- Ещё мне хотелось бы узнать...</a:t>
            </a:r>
            <a:endParaRPr lang="ru-RU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Comic Sans MS" pitchFamily="66" charset="0"/>
              </a:rPr>
              <a:t>- Знания, полученные на уроке, я могу использовать в...</a:t>
            </a:r>
            <a:endParaRPr lang="ru-RU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Comic Sans MS" pitchFamily="66" charset="0"/>
              </a:rPr>
              <a:t>- Лучше всех на уроке работал...</a:t>
            </a:r>
            <a:endParaRPr lang="ru-RU" sz="2000" dirty="0" smtClean="0">
              <a:latin typeface="Comic Sans MS" pitchFamily="66" charset="0"/>
            </a:endParaRPr>
          </a:p>
          <a:p>
            <a:endParaRPr lang="ru-RU" sz="2000" b="1" i="1" dirty="0" err="1">
              <a:latin typeface="Comic Sans MS" pitchFamily="66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536441C-82DB-4624-9E10-ED95D70ACE6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4" name="TextBox 6"/>
          <p:cNvSpPr txBox="1">
            <a:spLocks noChangeArrowheads="1"/>
          </p:cNvSpPr>
          <p:nvPr/>
        </p:nvSpPr>
        <p:spPr bwMode="auto">
          <a:xfrm>
            <a:off x="1127125" y="377825"/>
            <a:ext cx="7359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Рефлексия </a:t>
            </a:r>
          </a:p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в воспитательной работе</a:t>
            </a:r>
            <a:r>
              <a:rPr lang="ru-RU" sz="2800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29568" y="1542179"/>
            <a:ext cx="8202612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536441C-82DB-4624-9E10-ED95D70ACE6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90100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-48399"/>
            <a:ext cx="2279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 descr="C:\Documents and Settings\ВЛАД\Рабочий стол\рефлексия 2018\рефлек фото\IMG_24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788" y="1738043"/>
            <a:ext cx="3498908" cy="244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ВЛАД\Рабочий стол\рефлексия 2018\рефлек фото\IMG_24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032" y="3503054"/>
            <a:ext cx="4056844" cy="265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45386" cy="1066017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1004552" y="399246"/>
            <a:ext cx="74679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</a:rPr>
              <a:t>Рефлексия </a:t>
            </a:r>
          </a:p>
          <a:p>
            <a:pPr algn="ctr"/>
            <a:r>
              <a:rPr lang="ru-RU" sz="2800" b="1" dirty="0" smtClean="0">
                <a:solidFill>
                  <a:schemeClr val="hlink"/>
                </a:solidFill>
              </a:rPr>
              <a:t>содержания учебного материала</a:t>
            </a:r>
            <a:r>
              <a:rPr lang="ru-RU" sz="2800" dirty="0" smtClean="0">
                <a:solidFill>
                  <a:schemeClr val="hlink"/>
                </a:solidFill>
              </a:rPr>
              <a:t> </a:t>
            </a:r>
            <a:endParaRPr lang="ru-RU" sz="2800" dirty="0" smtClean="0">
              <a:solidFill>
                <a:schemeClr val="hlink"/>
              </a:solidFill>
              <a:latin typeface="Calibri" pitchFamily="34" charset="0"/>
            </a:endParaRPr>
          </a:p>
          <a:p>
            <a:pPr algn="ctr"/>
            <a:endParaRPr lang="ru-RU" sz="2800" b="1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5222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953037" y="1699543"/>
            <a:ext cx="7478490" cy="4837112"/>
          </a:xfrm>
          <a:prstGeom prst="roundRect">
            <a:avLst>
              <a:gd name="adj" fmla="val 13272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Приём«Звездопад»</a:t>
            </a:r>
            <a:r>
              <a:rPr lang="ru-RU" sz="2800" dirty="0" smtClean="0"/>
              <a:t> </a:t>
            </a:r>
          </a:p>
          <a:p>
            <a:pPr eaLnBrk="1" hangingPunct="1"/>
            <a:r>
              <a:rPr lang="ru-RU" sz="2800" dirty="0" smtClean="0"/>
              <a:t>На «небе» ( заготовленном листе ватмана)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учащиеся располагают  звёздочки с надписями  о самом интересном задании      и запомнившимся на уроке моменте.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Приём«Салют»</a:t>
            </a:r>
            <a:r>
              <a:rPr lang="ru-RU" sz="2800" dirty="0" smtClean="0"/>
              <a:t>  видео</a:t>
            </a:r>
          </a:p>
          <a:p>
            <a:pPr algn="ctr"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 eaLnBrk="1" hangingPunct="1"/>
            <a:endParaRPr lang="ru-RU" sz="2800" b="1" dirty="0" smtClean="0">
              <a:solidFill>
                <a:srgbClr val="0000FF"/>
              </a:solidFill>
              <a:latin typeface="Monotype Corsiva" pitchFamily="64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4B587B-1088-4F01-91AA-4D401C1F6BE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02191" y="5465045"/>
          <a:ext cx="3798279" cy="2089306"/>
        </p:xfrm>
        <a:graphic>
          <a:graphicData uri="http://schemas.openxmlformats.org/drawingml/2006/table">
            <a:tbl>
              <a:tblPr/>
              <a:tblGrid>
                <a:gridCol w="949570"/>
                <a:gridCol w="949570"/>
                <a:gridCol w="768431"/>
                <a:gridCol w="1130708"/>
              </a:tblGrid>
              <a:tr h="2089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Таблица для слушателей.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Заголовок 1"/>
          <p:cNvSpPr>
            <a:spLocks noGrp="1"/>
          </p:cNvSpPr>
          <p:nvPr>
            <p:ph type="title"/>
          </p:nvPr>
        </p:nvSpPr>
        <p:spPr>
          <a:xfrm>
            <a:off x="295275" y="33338"/>
            <a:ext cx="8229600" cy="195262"/>
          </a:xfrm>
        </p:spPr>
        <p:txBody>
          <a:bodyPr/>
          <a:lstStyle/>
          <a:p>
            <a:endParaRPr lang="ru-RU" altLang="ru-RU" sz="1000" dirty="0" smtClean="0"/>
          </a:p>
        </p:txBody>
      </p:sp>
      <p:sp>
        <p:nvSpPr>
          <p:cNvPr id="190467" name="Прямоугольник 2"/>
          <p:cNvSpPr>
            <a:spLocks noChangeArrowheads="1"/>
          </p:cNvSpPr>
          <p:nvPr/>
        </p:nvSpPr>
        <p:spPr bwMode="auto">
          <a:xfrm>
            <a:off x="838200" y="1143000"/>
            <a:ext cx="77724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lang="ru-RU" alt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занятие интересное,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 захватывающее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занятие мне понравилось, но 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хотелось бы, чтобы оно было 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более интересное.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  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  занятие неинтересное</a:t>
            </a: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488950" y="1033463"/>
            <a:ext cx="2133600" cy="1379537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457200" y="2857500"/>
            <a:ext cx="2157413" cy="1524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50863" y="4953000"/>
            <a:ext cx="2438400" cy="16002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5674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180304"/>
            <a:ext cx="8412811" cy="1119859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371" name="TextBox 6"/>
          <p:cNvSpPr txBox="1">
            <a:spLocks noChangeArrowheads="1"/>
          </p:cNvSpPr>
          <p:nvPr/>
        </p:nvSpPr>
        <p:spPr bwMode="auto">
          <a:xfrm>
            <a:off x="1146220" y="193184"/>
            <a:ext cx="73262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Рефлексия </a:t>
            </a:r>
            <a:endParaRPr lang="ru-RU" sz="2800" b="1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содержания учебного материала</a:t>
            </a:r>
            <a:r>
              <a:rPr lang="ru-RU" sz="2800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ru-RU" sz="2800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58372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09093" y="1462362"/>
            <a:ext cx="8515074" cy="5395638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1525" y="1622738"/>
            <a:ext cx="75136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Comic Sans MS" pitchFamily="66" charset="0"/>
              </a:rPr>
              <a:t>«Звездопад»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Звёздочки с надписями располагаются на «небе»- 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заготовленном листе ватмана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 </a:t>
            </a:r>
          </a:p>
          <a:p>
            <a:endParaRPr lang="ru-RU" sz="2000" i="1" dirty="0">
              <a:latin typeface="Comic Sans MS" pitchFamily="66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EF434AE-D7C7-4549-A419-38C4CB39576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1120462" y="2678806"/>
          <a:ext cx="7091757" cy="4179194"/>
        </p:xfrm>
        <a:graphic>
          <a:graphicData uri="http://schemas.openxmlformats.org/presentationml/2006/ole">
            <p:oleObj spid="_x0000_s155650" name="Слайд" r:id="rId5" imgW="4570524" imgH="342750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1127125" y="546100"/>
            <a:ext cx="735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hlink"/>
                </a:solidFill>
                <a:latin typeface="Comic Sans MS" pitchFamily="66" charset="0"/>
              </a:rPr>
              <a:t>Синквейн</a:t>
            </a:r>
            <a:endParaRPr lang="ru-RU" sz="4400" dirty="0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98490" y="1519238"/>
            <a:ext cx="7839098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547688" indent="-411163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397" y="1851025"/>
            <a:ext cx="7795766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291C44-35DA-4169-AC51-C74FAA2C138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403648" y="1844824"/>
          <a:ext cx="65527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0429" y="389296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944563" y="447675"/>
            <a:ext cx="7710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88FD0"/>
                </a:solidFill>
                <a:latin typeface="Comic Sans MS" pitchFamily="66" charset="0"/>
              </a:rPr>
              <a:t>Притча </a:t>
            </a:r>
            <a:endParaRPr lang="ru-RU" sz="2800" b="1" dirty="0">
              <a:solidFill>
                <a:srgbClr val="488FD0"/>
              </a:solidFill>
              <a:latin typeface="Comic Sans MS" pitchFamily="66" charset="0"/>
            </a:endParaRP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4975" y="1519238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312DC1-14AC-4367-A9AC-3B4D2023503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Рисунок 6" descr="Притча «Какие люди живут в этом городе?»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39" y="1571223"/>
            <a:ext cx="8178085" cy="472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500298" y="1000108"/>
            <a:ext cx="3959225" cy="647700"/>
          </a:xfrm>
          <a:prstGeom prst="rect">
            <a:avLst/>
          </a:prstGeom>
          <a:solidFill>
            <a:srgbClr val="D5C1B5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800000"/>
                </a:solidFill>
                <a:latin typeface="+mn-lt"/>
              </a:rPr>
              <a:t>имя существительное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52"/>
            <a:ext cx="778674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5615F9"/>
                </a:solidFill>
              </a:rPr>
              <a:t>ПРАВИЛО СОСТАВЛЕНИЯ  СИНКВЕЙНА</a:t>
            </a:r>
            <a:endParaRPr lang="ru-RU" sz="3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1472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имя прилагательное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43438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имя прилагательное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1472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800000"/>
                </a:solidFill>
                <a:latin typeface="+mn-lt"/>
              </a:rPr>
              <a:t>глагол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8611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800000"/>
                </a:solidFill>
                <a:latin typeface="+mn-lt"/>
              </a:rPr>
              <a:t>глагол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4363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800000"/>
                </a:solidFill>
                <a:latin typeface="+mn-lt"/>
              </a:rPr>
              <a:t>глагол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2844" y="4437063"/>
            <a:ext cx="8858312" cy="792162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00000"/>
                </a:solidFill>
                <a:latin typeface="+mn-lt"/>
              </a:rPr>
              <a:t>Предложение  из нескольких слов, показывающее отношение к теме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2844" y="5643578"/>
            <a:ext cx="8785225" cy="863600"/>
          </a:xfrm>
          <a:prstGeom prst="rect">
            <a:avLst/>
          </a:prstGeom>
          <a:solidFill>
            <a:srgbClr val="84ADD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latin typeface="+mn-lt"/>
              </a:rPr>
              <a:t>Слово, связанное с первым словом , отражает сущность темы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500298" y="1000108"/>
            <a:ext cx="3959225" cy="647700"/>
          </a:xfrm>
          <a:prstGeom prst="rect">
            <a:avLst/>
          </a:prstGeom>
          <a:solidFill>
            <a:srgbClr val="D5C1B5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Рефлексия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52"/>
            <a:ext cx="778674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5615F9"/>
                </a:solidFill>
              </a:rPr>
              <a:t>ПРАВИЛО СОСТАВЛЕНИЯ  СИНКВЕЙНА</a:t>
            </a:r>
            <a:endParaRPr lang="ru-RU" sz="3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1472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разная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43438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интересная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1472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учит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8611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развивает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4363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помогает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2844" y="4437063"/>
            <a:ext cx="8858312" cy="792162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Рефлексия -  залог успеха.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2844" y="5643578"/>
            <a:ext cx="8785225" cy="863600"/>
          </a:xfrm>
          <a:prstGeom prst="rect">
            <a:avLst/>
          </a:prstGeom>
          <a:solidFill>
            <a:srgbClr val="84ADD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+mn-lt"/>
              </a:rPr>
              <a:t>Размышление</a:t>
            </a:r>
            <a:endParaRPr lang="ru-RU" sz="3200" b="1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1127125" y="546100"/>
            <a:ext cx="735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hlink"/>
                </a:solidFill>
                <a:latin typeface="Comic Sans MS" pitchFamily="66" charset="0"/>
              </a:rPr>
              <a:t>Синквейн</a:t>
            </a:r>
            <a:endParaRPr lang="ru-RU" sz="4400" dirty="0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4975" y="1519238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9397" y="1851025"/>
            <a:ext cx="779576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+mn-lt"/>
              </a:rPr>
              <a:t>РЕФЛЕКСИЯ</a:t>
            </a:r>
            <a:endParaRPr lang="ru-RU" sz="2800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+mn-lt"/>
              </a:rPr>
              <a:t>НУЖНАЯ, ОБЯЗАТЕЛЬНАЯ</a:t>
            </a:r>
            <a:endParaRPr lang="ru-RU" sz="2800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+mn-lt"/>
              </a:rPr>
              <a:t>ПРИУЧАЕТ, ПОЗВОЛЯЕТ, ВЫСТРАИВАЕТ</a:t>
            </a:r>
            <a:endParaRPr lang="ru-RU" sz="2800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+mn-lt"/>
              </a:rPr>
              <a:t>ПОМОГАЕТ ОПРЕДЕЛИТЬ ПОЛУЧЕННЫЕ ЗНАНИЯ.</a:t>
            </a:r>
            <a:endParaRPr lang="ru-RU" sz="2800" dirty="0" smtClean="0">
              <a:latin typeface="+mn-lt"/>
            </a:endParaRPr>
          </a:p>
          <a:p>
            <a:pPr>
              <a:buClr>
                <a:srgbClr val="333399"/>
              </a:buClr>
              <a:buFont typeface="Monotype Corsiva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latin typeface="+mn-lt"/>
              </a:rPr>
              <a:t>ОСМЫСЛЕНИЕ</a:t>
            </a:r>
          </a:p>
          <a:p>
            <a:pPr>
              <a:buClr>
                <a:srgbClr val="333399"/>
              </a:buClr>
              <a:buFont typeface="Monotype Corsiva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333399"/>
                </a:solidFill>
                <a:latin typeface="Monotype Corsiva" pitchFamily="64" charset="0"/>
                <a:ea typeface="Droid Sans Fallback" charset="0"/>
                <a:cs typeface="Droid Sans Fallback" charset="0"/>
              </a:rPr>
              <a:t>Самопознание</a:t>
            </a:r>
          </a:p>
          <a:p>
            <a:pPr>
              <a:buClr>
                <a:srgbClr val="333399"/>
              </a:buClr>
              <a:buFont typeface="Monotype Corsiva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333399"/>
                </a:solidFill>
                <a:latin typeface="Monotype Corsiva" pitchFamily="64" charset="0"/>
                <a:ea typeface="Droid Sans Fallback" charset="0"/>
                <a:cs typeface="Droid Sans Fallback" charset="0"/>
              </a:rPr>
              <a:t>Самоанализ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291C44-35DA-4169-AC51-C74FAA2C138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304800" y="457200"/>
            <a:ext cx="1674912" cy="124360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sz="3200" b="1" cap="none" dirty="0" smtClean="0">
                <a:effectLst/>
                <a:latin typeface="Comic Sans MS" pitchFamily="66" charset="0"/>
              </a:rPr>
              <a:t>Дерево </a:t>
            </a:r>
            <a:br>
              <a:rPr lang="ru-RU" altLang="ru-RU" sz="3200" b="1" cap="none" dirty="0" smtClean="0">
                <a:effectLst/>
                <a:latin typeface="Comic Sans MS" pitchFamily="66" charset="0"/>
              </a:rPr>
            </a:br>
            <a:r>
              <a:rPr lang="ru-RU" altLang="ru-RU" sz="3200" b="1" cap="none" dirty="0" err="1" smtClean="0">
                <a:effectLst/>
                <a:latin typeface="Comic Sans MS" pitchFamily="66" charset="0"/>
              </a:rPr>
              <a:t>Блоба</a:t>
            </a:r>
            <a:endParaRPr lang="ru-RU" altLang="ru-RU" sz="3200" b="1" cap="none" dirty="0" smtClean="0">
              <a:effectLst/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134" y="-50412"/>
            <a:ext cx="6924361" cy="70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37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476375" y="333375"/>
            <a:ext cx="4751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chemeClr val="bg1"/>
                </a:solidFill>
                <a:latin typeface="Comic Sans MS" pitchFamily="66" charset="0"/>
              </a:rPr>
              <a:t>Рефлексия учителя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2263"/>
            <a:ext cx="2160588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 rot="5400000">
            <a:off x="283335" y="965917"/>
            <a:ext cx="4610636" cy="5177305"/>
          </a:xfrm>
          <a:prstGeom prst="horizontalScroll">
            <a:avLst>
              <a:gd name="adj" fmla="val 9056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9550" y="1841679"/>
            <a:ext cx="4031088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я делаю?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какой целью?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результаты моей деятельности?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я этого достиг?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можно ли сделать лучше?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 rot="5400000">
            <a:off x="5164255" y="2408181"/>
            <a:ext cx="3786731" cy="381214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05340" y="2936383"/>
            <a:ext cx="26144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Пока учитель задаёт себе эти вопросы – он развивается.</a:t>
            </a:r>
          </a:p>
          <a:p>
            <a:pPr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Рефлексия – залог развития и продвижения вперёд.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345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«Чемодан, мясорубка, корзина»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                  - информация, которая пригодится   </a:t>
            </a:r>
          </a:p>
          <a:p>
            <a:pPr>
              <a:buNone/>
            </a:pPr>
            <a:r>
              <a:rPr lang="ru-RU" dirty="0" smtClean="0"/>
              <a:t>                         в дальнейшем, то, что возьму с </a:t>
            </a:r>
          </a:p>
          <a:p>
            <a:pPr>
              <a:buNone/>
            </a:pPr>
            <a:r>
              <a:rPr lang="ru-RU" dirty="0" smtClean="0"/>
              <a:t>                         собой.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</a:p>
          <a:p>
            <a:pPr>
              <a:buNone/>
            </a:pPr>
            <a:r>
              <a:rPr lang="ru-RU" dirty="0" smtClean="0"/>
              <a:t>                       - всё обдумаю, переработаю  </a:t>
            </a:r>
          </a:p>
          <a:p>
            <a:pPr>
              <a:buNone/>
            </a:pPr>
            <a:r>
              <a:rPr lang="ru-RU" dirty="0" smtClean="0"/>
              <a:t>                         информацию.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</a:p>
          <a:p>
            <a:pPr>
              <a:buNone/>
            </a:pPr>
            <a:r>
              <a:rPr lang="ru-RU" dirty="0" smtClean="0"/>
              <a:t>                       - выброшу, это мне не нужно.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3794" name="Picture 2" descr="http://f1.s.qip.ru/FaNZt6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1694601" cy="1224135"/>
          </a:xfrm>
          <a:prstGeom prst="rect">
            <a:avLst/>
          </a:prstGeom>
          <a:noFill/>
        </p:spPr>
      </p:pic>
      <p:pic>
        <p:nvPicPr>
          <p:cNvPr id="33796" name="Picture 4" descr="http://myasorubit.narod.ru/images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1368152" cy="1368152"/>
          </a:xfrm>
          <a:prstGeom prst="rect">
            <a:avLst/>
          </a:prstGeom>
          <a:noFill/>
        </p:spPr>
      </p:pic>
      <p:pic>
        <p:nvPicPr>
          <p:cNvPr id="33798" name="Picture 6" descr="http://www.polimerbyt.ru/newsite/products/lg/eksv7gu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53136"/>
            <a:ext cx="1440159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275" name="TextBox 6"/>
          <p:cNvSpPr txBox="1">
            <a:spLocks noChangeArrowheads="1"/>
          </p:cNvSpPr>
          <p:nvPr/>
        </p:nvSpPr>
        <p:spPr bwMode="auto">
          <a:xfrm>
            <a:off x="1112838" y="546100"/>
            <a:ext cx="735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hlink"/>
                </a:solidFill>
                <a:latin typeface="Comic Sans MS" pitchFamily="66" charset="0"/>
              </a:rPr>
              <a:t>Рефлексия на уроке – </a:t>
            </a:r>
          </a:p>
        </p:txBody>
      </p:sp>
      <p:pic>
        <p:nvPicPr>
          <p:cNvPr id="5427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47675" y="1519238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84238" y="1668463"/>
            <a:ext cx="7513637" cy="191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omic Sans MS" pitchFamily="66" charset="0"/>
              </a:rPr>
              <a:t>это совместная деятельность учащихся и учителя, позволяющая совершенствовать учебный процесс, ориентируясь на личность каждого ученика.</a:t>
            </a:r>
          </a:p>
          <a:p>
            <a:pPr algn="ctr"/>
            <a:endParaRPr lang="ru-RU" sz="2400" b="1" i="1">
              <a:solidFill>
                <a:srgbClr val="262626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3EF597-E0F2-49BC-BF7F-6E82200483B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4282" name="Picture 10" descr="clp747537"/>
          <p:cNvPicPr>
            <a:picLocks noChangeAspect="1" noChangeArrowheads="1"/>
          </p:cNvPicPr>
          <p:nvPr/>
        </p:nvPicPr>
        <p:blipFill>
          <a:blip r:embed="rId4" cstate="print"/>
          <a:srcRect l="-1721" t="14769" b="3394"/>
          <a:stretch>
            <a:fillRect/>
          </a:stretch>
        </p:blipFill>
        <p:spPr bwMode="auto">
          <a:xfrm>
            <a:off x="2736850" y="3219450"/>
            <a:ext cx="3851275" cy="3097213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3811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275" name="TextBox 6"/>
          <p:cNvSpPr txBox="1">
            <a:spLocks noChangeArrowheads="1"/>
          </p:cNvSpPr>
          <p:nvPr/>
        </p:nvSpPr>
        <p:spPr bwMode="auto">
          <a:xfrm>
            <a:off x="1112838" y="546100"/>
            <a:ext cx="7359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Главная заповедь учителя - 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427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47675" y="1519238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84238" y="1668463"/>
            <a:ext cx="7513637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заметить даже самое маленькое продвижение ученика вперёд и поддержать его успех</a:t>
            </a:r>
            <a:endParaRPr lang="ru-RU" sz="2800" b="1" dirty="0">
              <a:solidFill>
                <a:srgbClr val="262626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3EF597-E0F2-49BC-BF7F-6E82200483B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1" name="Picture 9" descr="13080882-n---n--n----n--n--n----n---n-noe--n-nf------n--n---n--n-n----nzn-n-n--n------n-------------n---no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1831" y="3296992"/>
            <a:ext cx="5151549" cy="29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chool-children-illustration-vector_18-9112"/>
          <p:cNvPicPr>
            <a:picLocks noChangeAspect="1" noChangeArrowheads="1"/>
          </p:cNvPicPr>
          <p:nvPr/>
        </p:nvPicPr>
        <p:blipFill>
          <a:blip r:embed="rId5" cstate="print"/>
          <a:srcRect l="51660" t="26442" b="6250"/>
          <a:stretch>
            <a:fillRect/>
          </a:stretch>
        </p:blipFill>
        <p:spPr bwMode="auto">
          <a:xfrm>
            <a:off x="3986391" y="3930517"/>
            <a:ext cx="1293947" cy="143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275" name="TextBox 6"/>
          <p:cNvSpPr txBox="1">
            <a:spLocks noChangeArrowheads="1"/>
          </p:cNvSpPr>
          <p:nvPr/>
        </p:nvSpPr>
        <p:spPr bwMode="auto">
          <a:xfrm>
            <a:off x="1112838" y="546100"/>
            <a:ext cx="735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Рефлексия на уроке – </a:t>
            </a:r>
          </a:p>
        </p:txBody>
      </p:sp>
      <p:pic>
        <p:nvPicPr>
          <p:cNvPr id="5427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47675" y="1519238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84238" y="1668463"/>
            <a:ext cx="7513637" cy="191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Comic Sans MS" pitchFamily="66" charset="0"/>
              </a:rPr>
              <a:t>это совместная деятельность учащихся и учителя, позволяющая совершенствовать учебный процесс, ориентируясь на личность каждого ученика.</a:t>
            </a:r>
          </a:p>
          <a:p>
            <a:pPr algn="ctr"/>
            <a:endParaRPr lang="ru-RU" sz="2400" b="1" i="1" dirty="0">
              <a:solidFill>
                <a:srgbClr val="262626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3EF597-E0F2-49BC-BF7F-6E82200483B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4282" name="Picture 10" descr="clp747537"/>
          <p:cNvPicPr>
            <a:picLocks noChangeAspect="1" noChangeArrowheads="1"/>
          </p:cNvPicPr>
          <p:nvPr/>
        </p:nvPicPr>
        <p:blipFill>
          <a:blip r:embed="rId4" cstate="print"/>
          <a:srcRect l="-1721" t="14769" b="3394"/>
          <a:stretch>
            <a:fillRect/>
          </a:stretch>
        </p:blipFill>
        <p:spPr bwMode="auto">
          <a:xfrm>
            <a:off x="2736850" y="3219450"/>
            <a:ext cx="3851275" cy="309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49A4-52D9-4DD2-940B-A95D7C6C871F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pic>
        <p:nvPicPr>
          <p:cNvPr id="144386" name="Picture 2" descr="C:\Documents and Settings\ВЛАД\Рабочий стол\рефлексия 2018\сущность и люшер\сущность уч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>
            <a:off x="477838" y="242888"/>
            <a:ext cx="8401050" cy="6016625"/>
          </a:xfrm>
          <a:prstGeom prst="teardrop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76" y="2796988"/>
            <a:ext cx="3128496" cy="324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779930" y="793375"/>
            <a:ext cx="80672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Рефлексия 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как способ самопознания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 rot="21010095">
            <a:off x="3963988" y="2159000"/>
            <a:ext cx="4670425" cy="374650"/>
          </a:xfrm>
          <a:custGeom>
            <a:avLst/>
            <a:gdLst>
              <a:gd name="connsiteX0" fmla="*/ 4671152 w 4671152"/>
              <a:gd name="connsiteY0" fmla="*/ 374791 h 374791"/>
              <a:gd name="connsiteX1" fmla="*/ 2082188 w 4671152"/>
              <a:gd name="connsiteY1" fmla="*/ 218 h 374791"/>
              <a:gd name="connsiteX2" fmla="*/ 451692 w 4671152"/>
              <a:gd name="connsiteY2" fmla="*/ 319707 h 374791"/>
              <a:gd name="connsiteX3" fmla="*/ 0 w 4671152"/>
              <a:gd name="connsiteY3" fmla="*/ 275639 h 37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1152" h="374791">
                <a:moveTo>
                  <a:pt x="4671152" y="374791"/>
                </a:moveTo>
                <a:cubicBezTo>
                  <a:pt x="3728291" y="192095"/>
                  <a:pt x="2785431" y="9399"/>
                  <a:pt x="2082188" y="218"/>
                </a:cubicBezTo>
                <a:cubicBezTo>
                  <a:pt x="1378945" y="-8963"/>
                  <a:pt x="798723" y="273804"/>
                  <a:pt x="451692" y="319707"/>
                </a:cubicBezTo>
                <a:cubicBezTo>
                  <a:pt x="104661" y="365610"/>
                  <a:pt x="52330" y="320624"/>
                  <a:pt x="0" y="275639"/>
                </a:cubicBezTo>
              </a:path>
            </a:pathLst>
          </a:cu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3490175" y="2099256"/>
            <a:ext cx="521567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Comic Sans MS" pitchFamily="66" charset="0"/>
              </a:rPr>
              <a:t>мастер – класс                            </a:t>
            </a:r>
          </a:p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Comic Sans MS" pitchFamily="66" charset="0"/>
              </a:rPr>
              <a:t>учителя начальных классов</a:t>
            </a:r>
          </a:p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Comic Sans MS" pitchFamily="66" charset="0"/>
              </a:rPr>
              <a:t>МКОУ </a:t>
            </a:r>
            <a:r>
              <a:rPr lang="ru-RU" sz="2800" b="1" dirty="0" err="1" smtClean="0">
                <a:solidFill>
                  <a:schemeClr val="accent6"/>
                </a:solidFill>
                <a:latin typeface="Comic Sans MS" pitchFamily="66" charset="0"/>
              </a:rPr>
              <a:t>Коротоякская</a:t>
            </a:r>
            <a:r>
              <a:rPr lang="ru-RU" sz="2800" b="1" dirty="0" smtClean="0">
                <a:solidFill>
                  <a:schemeClr val="accent6"/>
                </a:solidFill>
                <a:latin typeface="Comic Sans MS" pitchFamily="66" charset="0"/>
              </a:rPr>
              <a:t> СОШ</a:t>
            </a:r>
          </a:p>
          <a:p>
            <a:pPr algn="ctr"/>
            <a:endParaRPr lang="ru-RU" sz="2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algn="ctr"/>
            <a:r>
              <a:rPr lang="ru-RU" sz="2800" b="1" i="1" dirty="0" err="1" smtClean="0">
                <a:solidFill>
                  <a:schemeClr val="accent6"/>
                </a:solidFill>
                <a:latin typeface="Comic Sans MS" pitchFamily="66" charset="0"/>
              </a:rPr>
              <a:t>Холиной</a:t>
            </a:r>
            <a:r>
              <a:rPr lang="ru-RU" sz="2800" b="1" i="1" dirty="0" smtClean="0">
                <a:solidFill>
                  <a:schemeClr val="accent6"/>
                </a:solidFill>
                <a:latin typeface="Comic Sans MS" pitchFamily="66" charset="0"/>
              </a:rPr>
              <a:t> Зои Николаевны</a:t>
            </a:r>
            <a:endParaRPr lang="ru-RU" sz="2800" b="1" i="1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367213" y="5597525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88FD0"/>
                </a:solidFill>
              </a:rPr>
              <a:t>2018 </a:t>
            </a:r>
            <a:r>
              <a:rPr lang="ru-RU" b="1" dirty="0">
                <a:solidFill>
                  <a:srgbClr val="488FD0"/>
                </a:solidFill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1112838" y="546100"/>
            <a:ext cx="735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Пожелание учителям </a:t>
            </a:r>
            <a:endParaRPr lang="ru-RU" sz="2800" b="1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5222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47854" y="1609390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Учить детей сегодня трудно,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И раньше было нелегко.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Читать, считать, писать учили: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«Даёт корова молоко».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Век XXI – век открытий,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Век инноваций, новизны,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Но  от учителя зависит,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Какими дети быть должны.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Желаю вам, чтоб дети  в вашем классе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Светились от улыбок и любви,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Здоровья вам и творческих успехов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В век инноваций, новизны!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4B587B-1088-4F01-91AA-4D401C1F6BE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49A4-52D9-4DD2-940B-A95D7C6C871F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pic>
        <p:nvPicPr>
          <p:cNvPr id="140290" name="Picture 2" descr="C:\Documents and Settings\ВЛАД\Рабочий стол\рефлексия 2018\сущность и люшер\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49A4-52D9-4DD2-940B-A95D7C6C871F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pic>
        <p:nvPicPr>
          <p:cNvPr id="143362" name="Picture 2" descr="C:\Documents and Settings\ВЛАД\Рабочий стол\рефлексия 2018\сущность и люшер\професси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1016000" y="392113"/>
            <a:ext cx="74437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Таблица-фиксация знаний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по данной теме</a:t>
            </a: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4975" y="1490663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771525" y="1851025"/>
            <a:ext cx="7513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88A9017-D082-4866-B5E1-A8440B219D9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>
            <p:ph/>
          </p:nvPr>
        </p:nvGraphicFramePr>
        <p:xfrm>
          <a:off x="981075" y="2279650"/>
          <a:ext cx="7253288" cy="3408363"/>
        </p:xfrm>
        <a:graphic>
          <a:graphicData uri="http://schemas.openxmlformats.org/drawingml/2006/table">
            <a:tbl>
              <a:tblPr/>
              <a:tblGrid>
                <a:gridCol w="1995488"/>
                <a:gridCol w="1631950"/>
                <a:gridCol w="1812925"/>
                <a:gridCol w="1812925"/>
              </a:tblGrid>
              <a:tr h="1017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Понятие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Знаю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Хочу узнать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Узнал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0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" pitchFamily="34" charset="0"/>
                        </a:rPr>
                        <a:t>Рефлексия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>
            <a:off x="477838" y="242888"/>
            <a:ext cx="8401050" cy="6016625"/>
          </a:xfrm>
          <a:prstGeom prst="teardrop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75" y="2039938"/>
            <a:ext cx="4330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289050" y="427038"/>
            <a:ext cx="7558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Цель мастер-класс: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 rot="21010095">
            <a:off x="3963988" y="2159000"/>
            <a:ext cx="4670425" cy="374650"/>
          </a:xfrm>
          <a:custGeom>
            <a:avLst/>
            <a:gdLst>
              <a:gd name="connsiteX0" fmla="*/ 4671152 w 4671152"/>
              <a:gd name="connsiteY0" fmla="*/ 374791 h 374791"/>
              <a:gd name="connsiteX1" fmla="*/ 2082188 w 4671152"/>
              <a:gd name="connsiteY1" fmla="*/ 218 h 374791"/>
              <a:gd name="connsiteX2" fmla="*/ 451692 w 4671152"/>
              <a:gd name="connsiteY2" fmla="*/ 319707 h 374791"/>
              <a:gd name="connsiteX3" fmla="*/ 0 w 4671152"/>
              <a:gd name="connsiteY3" fmla="*/ 275639 h 37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1152" h="374791">
                <a:moveTo>
                  <a:pt x="4671152" y="374791"/>
                </a:moveTo>
                <a:cubicBezTo>
                  <a:pt x="3728291" y="192095"/>
                  <a:pt x="2785431" y="9399"/>
                  <a:pt x="2082188" y="218"/>
                </a:cubicBezTo>
                <a:cubicBezTo>
                  <a:pt x="1378945" y="-8963"/>
                  <a:pt x="798723" y="273804"/>
                  <a:pt x="451692" y="319707"/>
                </a:cubicBezTo>
                <a:cubicBezTo>
                  <a:pt x="104661" y="365610"/>
                  <a:pt x="52330" y="320624"/>
                  <a:pt x="0" y="275639"/>
                </a:cubicBezTo>
              </a:path>
            </a:pathLst>
          </a:cu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2279561" y="1635618"/>
            <a:ext cx="64262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повысить мотивацию коллег  </a:t>
            </a:r>
          </a:p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 овладению рефлексивной деятельностью учащихся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1127125" y="546100"/>
            <a:ext cx="735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Задачи мастер-класс</a:t>
            </a:r>
            <a:r>
              <a:rPr lang="ru-RU" sz="3600" b="1" dirty="0" smtClean="0">
                <a:solidFill>
                  <a:schemeClr val="hlink"/>
                </a:solidFill>
                <a:latin typeface="Comic Sans MS" pitchFamily="66" charset="0"/>
              </a:rPr>
              <a:t>:</a:t>
            </a:r>
            <a:endParaRPr lang="ru-RU" sz="3600" dirty="0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70580" y="1403328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Познакомить коллег с понятием “рефлексия”;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Дать представление о классификации рефлексии;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Показать конкретные варианты проведения рефлексии;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Создать условия для активного взаимодействия ведущего мастер – класс и участников мастер – класса.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525" y="1851025"/>
            <a:ext cx="751363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ru-RU" sz="2800" b="1" dirty="0" smtClean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ru-RU" sz="28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291C44-35DA-4169-AC51-C74FAA2C138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49263" y="517525"/>
            <a:ext cx="8202612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1141413" y="742950"/>
            <a:ext cx="735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</a:rPr>
              <a:t>А что же такое рефлексия? </a:t>
            </a: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4975" y="1532117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813" y="1500189"/>
            <a:ext cx="75136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В словаре Русского языка С.И. Ожегова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b="1" dirty="0" smtClean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Рефл</a:t>
            </a:r>
            <a:r>
              <a:rPr lang="ru-RU" sz="3600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ксия - это размышление о своём психическом состоянии, склонность анализировать свои переживания.</a:t>
            </a:r>
          </a:p>
          <a:p>
            <a:pPr algn="just"/>
            <a:endParaRPr lang="ru-RU" sz="28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r>
              <a:rPr lang="ru-RU" sz="2800" b="1" dirty="0" smtClean="0">
                <a:latin typeface="Comic Sans MS" pitchFamily="66" charset="0"/>
              </a:rPr>
              <a:t>Слово рефлексия происходит от  латинского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reflexio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latin typeface="Comic Sans MS" pitchFamily="66" charset="0"/>
              </a:rPr>
              <a:t>– обращение назад.</a:t>
            </a:r>
            <a:r>
              <a:rPr lang="ru-RU" sz="2800" dirty="0" smtClean="0">
                <a:latin typeface="Comic Sans MS" pitchFamily="66" charset="0"/>
              </a:rPr>
              <a:t> </a:t>
            </a:r>
          </a:p>
          <a:p>
            <a:pPr algn="just">
              <a:buFontTx/>
              <a:buChar char="•"/>
            </a:pPr>
            <a:endParaRPr lang="ru-RU" sz="2800" dirty="0">
              <a:latin typeface="Comic Sans MS" pitchFamily="66" charset="0"/>
            </a:endParaRPr>
          </a:p>
          <a:p>
            <a:pPr algn="just"/>
            <a:endParaRPr lang="ru-RU" sz="2800" dirty="0">
              <a:latin typeface="Comic Sans MS" pitchFamily="66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C5785A-37E9-4244-A42A-765D6986CC8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e6a1e257e54216faa6a757a571a134121892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2550</TotalTime>
  <Words>1482</Words>
  <Application>Microsoft Office PowerPoint</Application>
  <PresentationFormat>Экран (4:3)</PresentationFormat>
  <Paragraphs>479</Paragraphs>
  <Slides>52</Slides>
  <Notes>36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 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Дерево  Блоба</vt:lpstr>
      <vt:lpstr>Слайд 44</vt:lpstr>
      <vt:lpstr>«Чемодан, мясорубка, корзина»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Зоя Николаевна</cp:lastModifiedBy>
  <cp:revision>247</cp:revision>
  <dcterms:created xsi:type="dcterms:W3CDTF">2013-04-07T07:07:54Z</dcterms:created>
  <dcterms:modified xsi:type="dcterms:W3CDTF">2018-12-16T04:16:10Z</dcterms:modified>
</cp:coreProperties>
</file>